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24" r:id="rId4"/>
  </p:sldMasterIdLst>
  <p:sldIdLst>
    <p:sldId id="305" r:id="rId5"/>
    <p:sldId id="311" r:id="rId6"/>
    <p:sldId id="312" r:id="rId7"/>
    <p:sldId id="313" r:id="rId8"/>
    <p:sldId id="314" r:id="rId9"/>
    <p:sldId id="315" r:id="rId10"/>
    <p:sldId id="316" r:id="rId11"/>
    <p:sldId id="317" r:id="rId12"/>
    <p:sldId id="318" r:id="rId13"/>
    <p:sldId id="319" r:id="rId14"/>
    <p:sldId id="320" r:id="rId15"/>
    <p:sldId id="321" r:id="rId16"/>
    <p:sldId id="322" r:id="rId17"/>
    <p:sldId id="323" r:id="rId18"/>
    <p:sldId id="324" r:id="rId19"/>
    <p:sldId id="325" r:id="rId20"/>
    <p:sldId id="326" r:id="rId21"/>
    <p:sldId id="327" r:id="rId22"/>
    <p:sldId id="328" r:id="rId23"/>
    <p:sldId id="329" r:id="rId24"/>
    <p:sldId id="330"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user" initials="u" lastIdx="1" clrIdx="0">
    <p:extLst>
      <p:ext uri="{19B8F6BF-5375-455C-9EA6-DF929625EA0E}">
        <p15:presenceInfo xmlns:p15="http://schemas.microsoft.com/office/powerpoint/2012/main" userId="us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19" autoAdjust="0"/>
  </p:normalViewPr>
  <p:slideViewPr>
    <p:cSldViewPr snapToGrid="0">
      <p:cViewPr varScale="1">
        <p:scale>
          <a:sx n="80" d="100"/>
          <a:sy n="80" d="100"/>
        </p:scale>
        <p:origin x="782"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2.jpeg>
</file>

<file path=ppt/media/image3.png>
</file>

<file path=ppt/media/image4.png>
</file>

<file path=ppt/media/image5.pn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lumMod val="50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50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rot="10800000">
              <a:off x="0" y="0"/>
              <a:ext cx="842596" cy="5666154"/>
            </a:xfrm>
            <a:prstGeom prst="triangle">
              <a:avLst>
                <a:gd name="adj" fmla="val 100000"/>
              </a:avLst>
            </a:pr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lumMod val="7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9/15/2024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8782952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73ED0CC-082F-4160-86E5-0D6041F12778}" type="datetime1">
              <a:rPr lang="en-US" smtClean="0"/>
              <a:t>9/15/2024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221225310"/>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73ED0CC-082F-4160-86E5-0D6041F12778}" type="datetime1">
              <a:rPr lang="en-US" smtClean="0"/>
              <a:t>9/15/2024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811236498"/>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73ED0CC-082F-4160-86E5-0D6041F12778}" type="datetime1">
              <a:rPr lang="en-US" smtClean="0"/>
              <a:t>9/15/2024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979644813"/>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73ED0CC-082F-4160-86E5-0D6041F12778}" type="datetime1">
              <a:rPr lang="en-US" smtClean="0"/>
              <a:t>9/15/2024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953819204"/>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73ED0CC-082F-4160-86E5-0D6041F12778}" type="datetime1">
              <a:rPr lang="en-US" smtClean="0"/>
              <a:t>9/15/2024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946476479"/>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73ED0CC-082F-4160-86E5-0D6041F12778}" type="datetime1">
              <a:rPr lang="en-US" smtClean="0"/>
              <a:t>9/15/2024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60521510"/>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73ED0CC-082F-4160-86E5-0D6041F12778}" type="datetime1">
              <a:rPr lang="en-US" smtClean="0"/>
              <a:t>9/15/2024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51531306"/>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73ED0CC-082F-4160-86E5-0D6041F12778}" type="datetime1">
              <a:rPr lang="en-US" smtClean="0"/>
              <a:t>9/15/2024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69222149"/>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9/15/2024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6070512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73ED0CC-082F-4160-86E5-0D6041F12778}" type="datetime1">
              <a:rPr lang="en-US" smtClean="0"/>
              <a:t>9/15/2024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71817397"/>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73ED0CC-082F-4160-86E5-0D6041F12778}" type="datetime1">
              <a:rPr lang="en-US" smtClean="0"/>
              <a:t>9/15/2024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56424952"/>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9/15/2024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0884611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9/15/2024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937726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73ED0CC-082F-4160-86E5-0D6041F12778}" type="datetime1">
              <a:rPr lang="en-US" smtClean="0"/>
              <a:t>9/15/2024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4084783"/>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9/15/2024</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46082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29" name="Group 28"/>
          <p:cNvGrpSpPr/>
          <p:nvPr/>
        </p:nvGrpSpPr>
        <p:grpSpPr>
          <a:xfrm>
            <a:off x="0" y="-8467"/>
            <a:ext cx="12192000" cy="6866467"/>
            <a:chOff x="0" y="-8467"/>
            <a:chExt cx="12192000" cy="6866467"/>
          </a:xfrm>
        </p:grpSpPr>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lumMod val="50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50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0" y="4013200"/>
              <a:ext cx="448733" cy="2844800"/>
            </a:xfrm>
            <a:prstGeom prst="triangle">
              <a:avLst>
                <a:gd name="adj" fmla="val 0"/>
              </a:avLst>
            </a:prstGeom>
            <a:solidFill>
              <a:schemeClr val="accent1">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073ED0CC-082F-4160-86E5-0D6041F12778}" type="datetime1">
              <a:rPr lang="en-US" smtClean="0"/>
              <a:t>9/15/2024</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lumMod val="75000"/>
                  </a:schemeClr>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2275884837"/>
      </p:ext>
    </p:extLst>
  </p:cSld>
  <p:clrMap bg1="lt1" tx1="dk1" bg2="lt2" tx2="dk2" accent1="accent1" accent2="accent2" accent3="accent3" accent4="accent4" accent5="accent5" accent6="accent6" hlink="hlink" folHlink="folHlink"/>
  <p:sldLayoutIdLst>
    <p:sldLayoutId id="2147483925" r:id="rId1"/>
    <p:sldLayoutId id="2147483926" r:id="rId2"/>
    <p:sldLayoutId id="2147483927" r:id="rId3"/>
    <p:sldLayoutId id="2147483928" r:id="rId4"/>
    <p:sldLayoutId id="2147483929" r:id="rId5"/>
    <p:sldLayoutId id="2147483930" r:id="rId6"/>
    <p:sldLayoutId id="2147483931" r:id="rId7"/>
    <p:sldLayoutId id="2147483932" r:id="rId8"/>
    <p:sldLayoutId id="2147483933" r:id="rId9"/>
    <p:sldLayoutId id="2147483934" r:id="rId10"/>
    <p:sldLayoutId id="2147483935" r:id="rId11"/>
    <p:sldLayoutId id="2147483936" r:id="rId12"/>
    <p:sldLayoutId id="2147483937" r:id="rId13"/>
    <p:sldLayoutId id="2147483938" r:id="rId14"/>
    <p:sldLayoutId id="2147483939" r:id="rId15"/>
    <p:sldLayoutId id="2147483940" r:id="rId16"/>
  </p:sldLayoutIdLst>
  <p:hf sldNum="0" hdr="0" ftr="0" dt="0"/>
  <p:txStyles>
    <p:titleStyle>
      <a:lvl1pPr algn="l" defTabSz="457200" rtl="0" eaLnBrk="1" latinLnBrk="0" hangingPunct="1">
        <a:spcBef>
          <a:spcPct val="0"/>
        </a:spcBef>
        <a:buNone/>
        <a:defRPr sz="3600" kern="1200">
          <a:solidFill>
            <a:schemeClr val="accent1">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lumMod val="75000"/>
          </a:schemeClr>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lumMod val="75000"/>
          </a:schemeClr>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lumMod val="75000"/>
          </a:schemeClr>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A05AC74-6838-4CD9-B157-B3BB3E2F5415}"/>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10"/>
            <a:ext cx="12191980" cy="6857990"/>
          </a:xfrm>
          <a:prstGeom prst="rect">
            <a:avLst/>
          </a:prstGeom>
        </p:spPr>
      </p:pic>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804336" y="1623412"/>
            <a:ext cx="3503122" cy="2287229"/>
          </a:xfrm>
        </p:spPr>
        <p:txBody>
          <a:bodyPr>
            <a:normAutofit/>
          </a:bodyPr>
          <a:lstStyle/>
          <a:p>
            <a:pPr algn="l"/>
            <a:r>
              <a:rPr lang="en-US" sz="4800" b="1" i="0" dirty="0">
                <a:effectLst/>
                <a:latin typeface="Times New Roman" panose="02020603050405020304" pitchFamily="18" charset="0"/>
                <a:cs typeface="Times New Roman" panose="02020603050405020304" pitchFamily="18" charset="0"/>
              </a:rPr>
              <a:t>Image Inpainting in OpenCV</a:t>
            </a:r>
          </a:p>
        </p:txBody>
      </p:sp>
      <p:sp>
        <p:nvSpPr>
          <p:cNvPr id="3" name="Subtitle 2">
            <a:extLst>
              <a:ext uri="{FF2B5EF4-FFF2-40B4-BE49-F238E27FC236}">
                <a16:creationId xmlns:a16="http://schemas.microsoft.com/office/drawing/2014/main" id="{DB93FB3F-A8D4-46D3-A1C6-C79C64563729}"/>
              </a:ext>
            </a:extLst>
          </p:cNvPr>
          <p:cNvSpPr>
            <a:spLocks noGrp="1"/>
          </p:cNvSpPr>
          <p:nvPr>
            <p:ph type="subTitle" idx="1"/>
          </p:nvPr>
        </p:nvSpPr>
        <p:spPr>
          <a:xfrm>
            <a:off x="804335" y="4009771"/>
            <a:ext cx="3503122" cy="1244361"/>
          </a:xfrm>
        </p:spPr>
        <p:txBody>
          <a:bodyPr>
            <a:normAutofit/>
          </a:bodyPr>
          <a:lstStyle/>
          <a:p>
            <a:pPr algn="l"/>
            <a:r>
              <a:rPr lang="mk-MK" sz="1800" dirty="0">
                <a:solidFill>
                  <a:srgbClr val="FC05CB"/>
                </a:solidFill>
              </a:rPr>
              <a:t>Изработи</a:t>
            </a:r>
            <a:r>
              <a:rPr lang="en-US" sz="1800" dirty="0">
                <a:solidFill>
                  <a:srgbClr val="FC05CB"/>
                </a:solidFill>
              </a:rPr>
              <a:t>: </a:t>
            </a:r>
            <a:r>
              <a:rPr lang="mk-MK" sz="1800" dirty="0">
                <a:solidFill>
                  <a:srgbClr val="FC05CB"/>
                </a:solidFill>
              </a:rPr>
              <a:t>Марија Цветаноска 223109</a:t>
            </a:r>
            <a:endParaRPr lang="en-US" sz="1800" dirty="0">
              <a:solidFill>
                <a:srgbClr val="FC05CB"/>
              </a:solidFill>
            </a:endParaRPr>
          </a:p>
        </p:txBody>
      </p:sp>
    </p:spTree>
    <p:extLst>
      <p:ext uri="{BB962C8B-B14F-4D97-AF65-F5344CB8AC3E}">
        <p14:creationId xmlns:p14="http://schemas.microsoft.com/office/powerpoint/2010/main" val="194657650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1000"/>
                                        <p:tgtEl>
                                          <p:spTgt spid="3">
                                            <p:txEl>
                                              <p:pRg st="0" end="0"/>
                                            </p:txEl>
                                          </p:spTgt>
                                        </p:tgtEl>
                                      </p:cBhvr>
                                    </p:animEffect>
                                    <p:anim calcmode="lin" valueType="num">
                                      <p:cBhvr>
                                        <p:cTn id="13"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PDE inpainting. The texture ...">
            <a:extLst>
              <a:ext uri="{FF2B5EF4-FFF2-40B4-BE49-F238E27FC236}">
                <a16:creationId xmlns:a16="http://schemas.microsoft.com/office/drawing/2014/main" id="{5429337F-1DEA-99C1-3373-8F9AA2E26F1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7483" y="2105025"/>
            <a:ext cx="8724899" cy="2095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3882403"/>
      </p:ext>
    </p:extLst>
  </p:cSld>
  <p:clrMapOvr>
    <a:masterClrMapping/>
  </p:clrMapOvr>
  <mc:AlternateContent xmlns:mc="http://schemas.openxmlformats.org/markup-compatibility/2006">
    <mc:Choice xmlns:p14="http://schemas.microsoft.com/office/powerpoint/2010/main" Requires="p14">
      <p:transition spd="slow" p14:dur="1400">
        <p14:doors dir="ver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4098"/>
                                        </p:tgtEl>
                                        <p:attrNameLst>
                                          <p:attrName>style.visibility</p:attrName>
                                        </p:attrNameLst>
                                      </p:cBhvr>
                                      <p:to>
                                        <p:strVal val="visible"/>
                                      </p:to>
                                    </p:set>
                                    <p:animEffect transition="in" filter="randombar(horizontal)">
                                      <p:cBhvr>
                                        <p:cTn id="7" dur="500"/>
                                        <p:tgtEl>
                                          <p:spTgt spid="40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DCAE7F-C5A5-7F88-69F7-AD03CEF71A58}"/>
              </a:ext>
            </a:extLst>
          </p:cNvPr>
          <p:cNvSpPr>
            <a:spLocks noGrp="1"/>
          </p:cNvSpPr>
          <p:nvPr>
            <p:ph type="title"/>
          </p:nvPr>
        </p:nvSpPr>
        <p:spPr/>
        <p:txBody>
          <a:bodyPr/>
          <a:lstStyle/>
          <a:p>
            <a:r>
              <a:rPr lang="en-US" b="1" i="0" dirty="0">
                <a:effectLst/>
                <a:latin typeface="__Source_Sans_Pro_fa6df0"/>
              </a:rPr>
              <a:t>Image Inpainting Techniques in OpenCV</a:t>
            </a:r>
            <a:br>
              <a:rPr lang="en-US" b="1" i="0" dirty="0">
                <a:effectLst/>
                <a:latin typeface="__Source_Sans_Pro_fa6df0"/>
              </a:rPr>
            </a:br>
            <a:endParaRPr lang="en-US" dirty="0"/>
          </a:p>
        </p:txBody>
      </p:sp>
      <p:sp>
        <p:nvSpPr>
          <p:cNvPr id="3" name="Content Placeholder 2">
            <a:extLst>
              <a:ext uri="{FF2B5EF4-FFF2-40B4-BE49-F238E27FC236}">
                <a16:creationId xmlns:a16="http://schemas.microsoft.com/office/drawing/2014/main" id="{D97FF15F-EFEA-41D3-93AE-CF82AC440597}"/>
              </a:ext>
            </a:extLst>
          </p:cNvPr>
          <p:cNvSpPr>
            <a:spLocks noGrp="1"/>
          </p:cNvSpPr>
          <p:nvPr>
            <p:ph idx="1"/>
          </p:nvPr>
        </p:nvSpPr>
        <p:spPr/>
        <p:txBody>
          <a:bodyPr>
            <a:normAutofit/>
          </a:bodyPr>
          <a:lstStyle/>
          <a:p>
            <a:r>
              <a:rPr lang="ru-RU" sz="3200" dirty="0">
                <a:solidFill>
                  <a:srgbClr val="FF0000"/>
                </a:solidFill>
                <a:latin typeface="Times New Roman" panose="02020603050405020304" pitchFamily="18" charset="0"/>
                <a:cs typeface="Times New Roman" panose="02020603050405020304" pitchFamily="18" charset="0"/>
              </a:rPr>
              <a:t>OpenCV е библиотека за компјутерска визија со отворен код која обезбедува неколку техники за сликање слики, вклучувајќи</a:t>
            </a:r>
            <a:r>
              <a:rPr lang="en-US" sz="3200" dirty="0">
                <a:solidFill>
                  <a:srgbClr val="FF0000"/>
                </a:solidFill>
                <a:latin typeface="Times New Roman" panose="02020603050405020304" pitchFamily="18" charset="0"/>
                <a:cs typeface="Times New Roman" panose="02020603050405020304" pitchFamily="18" charset="0"/>
              </a:rPr>
              <a:t> Navier-Stokes-based inpainting, fast marching-based inpainting, and </a:t>
            </a:r>
            <a:r>
              <a:rPr lang="en-US" sz="3200" dirty="0" err="1">
                <a:solidFill>
                  <a:srgbClr val="FF0000"/>
                </a:solidFill>
                <a:latin typeface="Times New Roman" panose="02020603050405020304" pitchFamily="18" charset="0"/>
                <a:cs typeface="Times New Roman" panose="02020603050405020304" pitchFamily="18" charset="0"/>
              </a:rPr>
              <a:t>Telea's</a:t>
            </a:r>
            <a:r>
              <a:rPr lang="en-US" sz="3200" dirty="0">
                <a:solidFill>
                  <a:srgbClr val="FF0000"/>
                </a:solidFill>
                <a:latin typeface="Times New Roman" panose="02020603050405020304" pitchFamily="18" charset="0"/>
                <a:cs typeface="Times New Roman" panose="02020603050405020304" pitchFamily="18" charset="0"/>
              </a:rPr>
              <a:t> algorithm-based inpainting.</a:t>
            </a:r>
          </a:p>
        </p:txBody>
      </p:sp>
    </p:spTree>
    <p:extLst>
      <p:ext uri="{BB962C8B-B14F-4D97-AF65-F5344CB8AC3E}">
        <p14:creationId xmlns:p14="http://schemas.microsoft.com/office/powerpoint/2010/main" val="286486906"/>
      </p:ext>
    </p:extLst>
  </p:cSld>
  <p:clrMapOvr>
    <a:masterClrMapping/>
  </p:clrMapOvr>
  <mc:AlternateContent xmlns:mc="http://schemas.openxmlformats.org/markup-compatibility/2006">
    <mc:Choice xmlns:p14="http://schemas.microsoft.com/office/powerpoint/2010/main" Requires="p14">
      <p:transition spd="slow" p14:dur="3900">
        <p14:glitter pattern="hexago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1000"/>
                                        <p:tgtEl>
                                          <p:spTgt spid="3">
                                            <p:txEl>
                                              <p:pRg st="0" end="0"/>
                                            </p:txEl>
                                          </p:spTgt>
                                        </p:tgtEl>
                                      </p:cBhvr>
                                    </p:animEffect>
                                    <p:anim calcmode="lin" valueType="num">
                                      <p:cBhvr>
                                        <p:cTn id="13"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DCAE7F-C5A5-7F88-69F7-AD03CEF71A58}"/>
              </a:ext>
            </a:extLst>
          </p:cNvPr>
          <p:cNvSpPr>
            <a:spLocks noGrp="1"/>
          </p:cNvSpPr>
          <p:nvPr>
            <p:ph type="title"/>
          </p:nvPr>
        </p:nvSpPr>
        <p:spPr>
          <a:xfrm>
            <a:off x="677334" y="609600"/>
            <a:ext cx="8596668" cy="790575"/>
          </a:xfrm>
        </p:spPr>
        <p:txBody>
          <a:bodyPr>
            <a:normAutofit fontScale="90000"/>
          </a:bodyPr>
          <a:lstStyle/>
          <a:p>
            <a:r>
              <a:rPr lang="en-US" b="1" i="0" dirty="0">
                <a:effectLst/>
                <a:latin typeface="Times New Roman" panose="02020603050405020304" pitchFamily="18" charset="0"/>
                <a:cs typeface="Times New Roman" panose="02020603050405020304" pitchFamily="18" charset="0"/>
              </a:rPr>
              <a:t>Navier-Stokes Based Image Inpainting</a:t>
            </a:r>
            <a:br>
              <a:rPr lang="en-US" b="1" i="0" dirty="0">
                <a:effectLst/>
                <a:latin typeface="__Source_Sans_Pro_fa6df0"/>
              </a:rPr>
            </a:br>
            <a:endParaRPr lang="en-US" dirty="0"/>
          </a:p>
        </p:txBody>
      </p:sp>
      <p:sp>
        <p:nvSpPr>
          <p:cNvPr id="4" name="Rectangle: Rounded Corners 3">
            <a:extLst>
              <a:ext uri="{FF2B5EF4-FFF2-40B4-BE49-F238E27FC236}">
                <a16:creationId xmlns:a16="http://schemas.microsoft.com/office/drawing/2014/main" id="{5B79B6EB-B7DC-D354-FCD4-76FE3991A9F0}"/>
              </a:ext>
            </a:extLst>
          </p:cNvPr>
          <p:cNvSpPr/>
          <p:nvPr/>
        </p:nvSpPr>
        <p:spPr>
          <a:xfrm>
            <a:off x="590549" y="1657349"/>
            <a:ext cx="6791325" cy="4810125"/>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rgbClr val="FF0000"/>
                </a:solidFill>
              </a:rPr>
              <a:t>Navier-Stokes-based image inpainting </a:t>
            </a:r>
            <a:r>
              <a:rPr lang="ru-RU" dirty="0">
                <a:solidFill>
                  <a:srgbClr val="FF0000"/>
                </a:solidFill>
              </a:rPr>
              <a:t>е техника која ги користи равенките </a:t>
            </a:r>
            <a:r>
              <a:rPr lang="en-US" dirty="0">
                <a:solidFill>
                  <a:srgbClr val="FF0000"/>
                </a:solidFill>
              </a:rPr>
              <a:t>Navier-Stokes</a:t>
            </a:r>
            <a:r>
              <a:rPr lang="ru-RU" dirty="0">
                <a:solidFill>
                  <a:srgbClr val="FF0000"/>
                </a:solidFill>
              </a:rPr>
              <a:t> за моделирање на протокот на течност во сликата. Алгоритмот започнува со идентификување на областите што недостасуваат на сликата и со користење на равенките Navier-Stokes за симулирање на протокот на течност од околните области во областите што недостасуваат. Оваа техника е особено корисна за пополнување на големи области што недостасуваат на сликата, како што е отстранување на големи предмети или реконструкција на деградирани слики.</a:t>
            </a:r>
            <a:endParaRPr lang="en-US" dirty="0">
              <a:solidFill>
                <a:srgbClr val="FF0000"/>
              </a:solidFill>
            </a:endParaRPr>
          </a:p>
        </p:txBody>
      </p:sp>
    </p:spTree>
    <p:extLst>
      <p:ext uri="{BB962C8B-B14F-4D97-AF65-F5344CB8AC3E}">
        <p14:creationId xmlns:p14="http://schemas.microsoft.com/office/powerpoint/2010/main" val="273603939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crush"/>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500" fill="hold"/>
                                        <p:tgtEl>
                                          <p:spTgt spid="4"/>
                                        </p:tgtEl>
                                        <p:attrNameLst>
                                          <p:attrName>ppt_x</p:attrName>
                                        </p:attrNameLst>
                                      </p:cBhvr>
                                      <p:tavLst>
                                        <p:tav tm="0">
                                          <p:val>
                                            <p:strVal val="#ppt_x"/>
                                          </p:val>
                                        </p:tav>
                                        <p:tav tm="100000">
                                          <p:val>
                                            <p:strVal val="#ppt_x"/>
                                          </p:val>
                                        </p:tav>
                                      </p:tavLst>
                                    </p:anim>
                                    <p:anim calcmode="lin" valueType="num">
                                      <p:cBhvr additive="base">
                                        <p:cTn id="13"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172ADC-8CBB-0C3C-BFD6-5F7479865C73}"/>
              </a:ext>
            </a:extLst>
          </p:cNvPr>
          <p:cNvSpPr>
            <a:spLocks noGrp="1"/>
          </p:cNvSpPr>
          <p:nvPr>
            <p:ph type="title"/>
          </p:nvPr>
        </p:nvSpPr>
        <p:spPr/>
        <p:txBody>
          <a:bodyPr/>
          <a:lstStyle/>
          <a:p>
            <a:r>
              <a:rPr lang="en-US" b="1" i="0" dirty="0">
                <a:effectLst/>
                <a:latin typeface="Times New Roman" panose="02020603050405020304" pitchFamily="18" charset="0"/>
                <a:cs typeface="Times New Roman" panose="02020603050405020304" pitchFamily="18" charset="0"/>
              </a:rPr>
              <a:t>Fast Marching-Based Image Inpainting</a:t>
            </a:r>
            <a:br>
              <a:rPr lang="en-US" b="1" i="0" dirty="0">
                <a:effectLst/>
                <a:latin typeface="Times New Roman" panose="02020603050405020304" pitchFamily="18"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p:txBody>
      </p:sp>
      <p:sp>
        <p:nvSpPr>
          <p:cNvPr id="4" name="Rectangle: Rounded Corners 3">
            <a:extLst>
              <a:ext uri="{FF2B5EF4-FFF2-40B4-BE49-F238E27FC236}">
                <a16:creationId xmlns:a16="http://schemas.microsoft.com/office/drawing/2014/main" id="{CC6C589D-99A1-E259-EF04-C71C63DED074}"/>
              </a:ext>
            </a:extLst>
          </p:cNvPr>
          <p:cNvSpPr/>
          <p:nvPr/>
        </p:nvSpPr>
        <p:spPr>
          <a:xfrm>
            <a:off x="1000125" y="1438275"/>
            <a:ext cx="6934200" cy="4848225"/>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dirty="0">
                <a:solidFill>
                  <a:srgbClr val="FF0000"/>
                </a:solidFill>
                <a:latin typeface="Times New Roman" panose="02020603050405020304" pitchFamily="18" charset="0"/>
                <a:cs typeface="Times New Roman" panose="02020603050405020304" pitchFamily="18" charset="0"/>
              </a:rPr>
              <a:t>Fast marching-based image inpainting </a:t>
            </a:r>
            <a:r>
              <a:rPr lang="ru-RU" sz="2000" dirty="0">
                <a:solidFill>
                  <a:srgbClr val="FF0000"/>
                </a:solidFill>
                <a:latin typeface="Times New Roman" panose="02020603050405020304" pitchFamily="18" charset="0"/>
                <a:cs typeface="Times New Roman" panose="02020603050405020304" pitchFamily="18" charset="0"/>
              </a:rPr>
              <a:t>е техника која го користи методот на брзо марширање за да ги пополни областите што недостасуваат во сликата. Алгоритмот започнува со идентификување на областите што недостасуваат на сликата и со користење на методот на брзо марширање за да се одреди редоследот по кој треба да се пополнат областите што недостасуваат. Оваа техника е особено корисна за пополнување на мали области што недостасуваат на сликата, како што се гребнатини или мали флеки.</a:t>
            </a:r>
            <a:endParaRPr lang="en-US" sz="2000" dirty="0">
              <a:solidFill>
                <a:srgbClr val="FF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76942269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eelOff"/>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arn(inVertical)">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C41F59-6F30-6C06-8A73-7004E8C2FC5B}"/>
              </a:ext>
            </a:extLst>
          </p:cNvPr>
          <p:cNvSpPr>
            <a:spLocks noGrp="1"/>
          </p:cNvSpPr>
          <p:nvPr>
            <p:ph type="title"/>
          </p:nvPr>
        </p:nvSpPr>
        <p:spPr/>
        <p:txBody>
          <a:bodyPr/>
          <a:lstStyle/>
          <a:p>
            <a:r>
              <a:rPr lang="en-US" b="1" i="0" dirty="0" err="1">
                <a:effectLst/>
                <a:latin typeface="__Source_Sans_Pro_fa6df0"/>
              </a:rPr>
              <a:t>Telea's</a:t>
            </a:r>
            <a:r>
              <a:rPr lang="en-US" b="1" i="0" dirty="0">
                <a:effectLst/>
                <a:latin typeface="__Source_Sans_Pro_fa6df0"/>
              </a:rPr>
              <a:t> Algorithm Based Image Inpainting</a:t>
            </a:r>
            <a:br>
              <a:rPr lang="en-US" b="1" i="0" dirty="0">
                <a:effectLst/>
                <a:latin typeface="__Source_Sans_Pro_fa6df0"/>
              </a:rPr>
            </a:br>
            <a:endParaRPr lang="en-US" dirty="0"/>
          </a:p>
        </p:txBody>
      </p:sp>
      <p:sp>
        <p:nvSpPr>
          <p:cNvPr id="6" name="Rectangle: Rounded Corners 5">
            <a:extLst>
              <a:ext uri="{FF2B5EF4-FFF2-40B4-BE49-F238E27FC236}">
                <a16:creationId xmlns:a16="http://schemas.microsoft.com/office/drawing/2014/main" id="{21E180CC-3A6C-EA08-6CF7-463A031E1FB0}"/>
              </a:ext>
            </a:extLst>
          </p:cNvPr>
          <p:cNvSpPr/>
          <p:nvPr/>
        </p:nvSpPr>
        <p:spPr>
          <a:xfrm>
            <a:off x="1247775" y="1581150"/>
            <a:ext cx="6600825" cy="4562475"/>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i="0" dirty="0" err="1">
                <a:solidFill>
                  <a:srgbClr val="FF0000"/>
                </a:solidFill>
                <a:effectLst/>
                <a:latin typeface="Times New Roman" panose="02020603050405020304" pitchFamily="18" charset="0"/>
                <a:cs typeface="Times New Roman" panose="02020603050405020304" pitchFamily="18" charset="0"/>
              </a:rPr>
              <a:t>Telea's</a:t>
            </a:r>
            <a:r>
              <a:rPr lang="en-US" i="0" dirty="0">
                <a:solidFill>
                  <a:srgbClr val="FF0000"/>
                </a:solidFill>
                <a:effectLst/>
                <a:latin typeface="Times New Roman" panose="02020603050405020304" pitchFamily="18" charset="0"/>
                <a:cs typeface="Times New Roman" panose="02020603050405020304" pitchFamily="18" charset="0"/>
              </a:rPr>
              <a:t> Algorithm Based Image Inpainting </a:t>
            </a:r>
            <a:r>
              <a:rPr lang="ru-RU" i="0" dirty="0">
                <a:solidFill>
                  <a:srgbClr val="FF0000"/>
                </a:solidFill>
                <a:effectLst/>
                <a:latin typeface="Times New Roman" panose="02020603050405020304" pitchFamily="18" charset="0"/>
                <a:cs typeface="Times New Roman" panose="02020603050405020304" pitchFamily="18" charset="0"/>
              </a:rPr>
              <a:t>е техника која користи итеративен пристап за пополнување на областите што недостасуваат во сликата. Алгоритмот започнува со идентификување на областите што недостасуваат на сликата и со користење на пондериран просек на околните пиксели за да се пополнат областите што недостасуваат. Алгоритмот потоа итеративно го рафинира пополнувањето со разгледување на грешката помеѓу оригиналната слика и пополнетата слика. Оваа техника е особено корисна за пополнување на области кои недостасуваат од која било големина или сложеност, и широко се користи во различни апликации за компјутерска визија.</a:t>
            </a:r>
            <a:br>
              <a:rPr lang="en-US" b="1" i="0" dirty="0">
                <a:solidFill>
                  <a:srgbClr val="FF0000"/>
                </a:solidFill>
                <a:effectLst/>
                <a:latin typeface="__Source_Sans_Pro_fa6df0"/>
              </a:rPr>
            </a:br>
            <a:endParaRPr lang="en-US" dirty="0">
              <a:solidFill>
                <a:srgbClr val="FF0000"/>
              </a:solidFill>
            </a:endParaRPr>
          </a:p>
        </p:txBody>
      </p:sp>
    </p:spTree>
    <p:extLst>
      <p:ext uri="{BB962C8B-B14F-4D97-AF65-F5344CB8AC3E}">
        <p14:creationId xmlns:p14="http://schemas.microsoft.com/office/powerpoint/2010/main" val="2326802336"/>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airplan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1000"/>
                                        <p:tgtEl>
                                          <p:spTgt spid="6"/>
                                        </p:tgtEl>
                                      </p:cBhvr>
                                    </p:animEffect>
                                    <p:anim calcmode="lin" valueType="num">
                                      <p:cBhvr>
                                        <p:cTn id="13" dur="1000" fill="hold"/>
                                        <p:tgtEl>
                                          <p:spTgt spid="6"/>
                                        </p:tgtEl>
                                        <p:attrNameLst>
                                          <p:attrName>ppt_x</p:attrName>
                                        </p:attrNameLst>
                                      </p:cBhvr>
                                      <p:tavLst>
                                        <p:tav tm="0">
                                          <p:val>
                                            <p:strVal val="#ppt_x"/>
                                          </p:val>
                                        </p:tav>
                                        <p:tav tm="100000">
                                          <p:val>
                                            <p:strVal val="#ppt_x"/>
                                          </p:val>
                                        </p:tav>
                                      </p:tavLst>
                                    </p:anim>
                                    <p:anim calcmode="lin" valueType="num">
                                      <p:cBhvr>
                                        <p:cTn id="14"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39ADA6-7613-52DA-6112-27BA5AFB64D8}"/>
              </a:ext>
            </a:extLst>
          </p:cNvPr>
          <p:cNvSpPr>
            <a:spLocks noGrp="1"/>
          </p:cNvSpPr>
          <p:nvPr>
            <p:ph type="title"/>
          </p:nvPr>
        </p:nvSpPr>
        <p:spPr/>
        <p:txBody>
          <a:bodyPr/>
          <a:lstStyle/>
          <a:p>
            <a:r>
              <a:rPr lang="mk-MK" dirty="0"/>
              <a:t>Алгоритми за сликање слики</a:t>
            </a:r>
            <a:endParaRPr lang="en-US" dirty="0"/>
          </a:p>
        </p:txBody>
      </p:sp>
      <p:sp>
        <p:nvSpPr>
          <p:cNvPr id="3" name="Content Placeholder 2">
            <a:extLst>
              <a:ext uri="{FF2B5EF4-FFF2-40B4-BE49-F238E27FC236}">
                <a16:creationId xmlns:a16="http://schemas.microsoft.com/office/drawing/2014/main" id="{FFB71D3E-D599-BE56-8230-420B98826C5A}"/>
              </a:ext>
            </a:extLst>
          </p:cNvPr>
          <p:cNvSpPr>
            <a:spLocks noGrp="1"/>
          </p:cNvSpPr>
          <p:nvPr>
            <p:ph idx="1"/>
          </p:nvPr>
        </p:nvSpPr>
        <p:spPr>
          <a:xfrm>
            <a:off x="677334" y="2160590"/>
            <a:ext cx="8596668" cy="1087436"/>
          </a:xfrm>
        </p:spPr>
        <p:txBody>
          <a:bodyPr/>
          <a:lstStyle/>
          <a:p>
            <a:r>
              <a:rPr lang="ru-RU" dirty="0">
                <a:solidFill>
                  <a:srgbClr val="FF0000"/>
                </a:solidFill>
                <a:latin typeface="Times New Roman" panose="02020603050405020304" pitchFamily="18" charset="0"/>
                <a:cs typeface="Times New Roman" panose="02020603050405020304" pitchFamily="18" charset="0"/>
              </a:rPr>
              <a:t>Вградувањето на сликата е процес на пополнување на исчезнатите или оштетените делови од сликата. Постојат различни алгоритми достапни за сликање слики, вклучувајќи</a:t>
            </a:r>
            <a:endParaRPr lang="en-US" dirty="0">
              <a:solidFill>
                <a:srgbClr val="FF0000"/>
              </a:solidFill>
              <a:latin typeface="Times New Roman" panose="02020603050405020304" pitchFamily="18" charset="0"/>
              <a:cs typeface="Times New Roman" panose="02020603050405020304" pitchFamily="18" charset="0"/>
            </a:endParaRPr>
          </a:p>
        </p:txBody>
      </p:sp>
      <p:sp>
        <p:nvSpPr>
          <p:cNvPr id="4" name="Oval 3">
            <a:extLst>
              <a:ext uri="{FF2B5EF4-FFF2-40B4-BE49-F238E27FC236}">
                <a16:creationId xmlns:a16="http://schemas.microsoft.com/office/drawing/2014/main" id="{F4309618-AB30-ECA4-947F-70F8104DD2AC}"/>
              </a:ext>
            </a:extLst>
          </p:cNvPr>
          <p:cNvSpPr/>
          <p:nvPr/>
        </p:nvSpPr>
        <p:spPr>
          <a:xfrm>
            <a:off x="677334" y="3686175"/>
            <a:ext cx="2808816" cy="2343150"/>
          </a:xfrm>
          <a:prstGeom prst="ellipse">
            <a:avLst/>
          </a:prstGeom>
          <a:solidFill>
            <a:schemeClr val="bg1"/>
          </a:solidFill>
          <a:ln>
            <a:solidFill>
              <a:schemeClr val="accent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mk-MK">
                <a:solidFill>
                  <a:srgbClr val="FF0000"/>
                </a:solidFill>
              </a:rPr>
              <a:t>стандардни алгоритми</a:t>
            </a:r>
            <a:endParaRPr lang="en-US">
              <a:solidFill>
                <a:srgbClr val="FF0000"/>
              </a:solidFill>
            </a:endParaRPr>
          </a:p>
        </p:txBody>
      </p:sp>
      <p:sp>
        <p:nvSpPr>
          <p:cNvPr id="5" name="Oval 4">
            <a:extLst>
              <a:ext uri="{FF2B5EF4-FFF2-40B4-BE49-F238E27FC236}">
                <a16:creationId xmlns:a16="http://schemas.microsoft.com/office/drawing/2014/main" id="{093F848F-3484-B451-4D05-7E6F523A5727}"/>
              </a:ext>
            </a:extLst>
          </p:cNvPr>
          <p:cNvSpPr/>
          <p:nvPr/>
        </p:nvSpPr>
        <p:spPr>
          <a:xfrm>
            <a:off x="5487459" y="3686175"/>
            <a:ext cx="2808816" cy="2343150"/>
          </a:xfrm>
          <a:prstGeom prst="ellipse">
            <a:avLst/>
          </a:prstGeom>
          <a:solidFill>
            <a:schemeClr val="bg1"/>
          </a:solidFill>
          <a:ln>
            <a:solidFill>
              <a:schemeClr val="accent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ru-RU" dirty="0">
                <a:solidFill>
                  <a:srgbClr val="FF0000"/>
                </a:solidFill>
              </a:rPr>
              <a:t>алгоритми базирани на машинско учење.</a:t>
            </a:r>
            <a:endParaRPr lang="en-US" dirty="0">
              <a:solidFill>
                <a:srgbClr val="FF0000"/>
              </a:solidFill>
            </a:endParaRPr>
          </a:p>
        </p:txBody>
      </p:sp>
    </p:spTree>
    <p:extLst>
      <p:ext uri="{BB962C8B-B14F-4D97-AF65-F5344CB8AC3E}">
        <p14:creationId xmlns:p14="http://schemas.microsoft.com/office/powerpoint/2010/main" val="3081393839"/>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3" presetClass="entr" presetSubtype="16"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p:cTn id="13" dur="500" fill="hold"/>
                                        <p:tgtEl>
                                          <p:spTgt spid="3">
                                            <p:txEl>
                                              <p:pRg st="0" end="0"/>
                                            </p:txEl>
                                          </p:spTgt>
                                        </p:tgtEl>
                                        <p:attrNameLst>
                                          <p:attrName>ppt_w</p:attrName>
                                        </p:attrNameLst>
                                      </p:cBhvr>
                                      <p:tavLst>
                                        <p:tav tm="0">
                                          <p:val>
                                            <p:fltVal val="0"/>
                                          </p:val>
                                        </p:tav>
                                        <p:tav tm="100000">
                                          <p:val>
                                            <p:strVal val="#ppt_w"/>
                                          </p:val>
                                        </p:tav>
                                      </p:tavLst>
                                    </p:anim>
                                    <p:anim calcmode="lin" valueType="num">
                                      <p:cBhvr>
                                        <p:cTn id="14" dur="500" fill="hold"/>
                                        <p:tgtEl>
                                          <p:spTgt spid="3">
                                            <p:txEl>
                                              <p:pRg st="0" end="0"/>
                                            </p:txEl>
                                          </p:spTgt>
                                        </p:tgtEl>
                                        <p:attrNameLst>
                                          <p:attrName>ppt_h</p:attrName>
                                        </p:attrNameLst>
                                      </p:cBhvr>
                                      <p:tavLst>
                                        <p:tav tm="0">
                                          <p:val>
                                            <p:fltVal val="0"/>
                                          </p:val>
                                        </p:tav>
                                        <p:tav tm="100000">
                                          <p:val>
                                            <p:strVal val="#ppt_h"/>
                                          </p:val>
                                        </p:tav>
                                      </p:tavLst>
                                    </p:anim>
                                    <p:animEffect transition="in" filter="fade">
                                      <p:cBhvr>
                                        <p:cTn id="15" dur="500"/>
                                        <p:tgtEl>
                                          <p:spTgt spid="3">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31" presetClass="entr" presetSubtype="0" fill="hold" grpId="0" nodeType="clickEffect">
                                  <p:stCondLst>
                                    <p:cond delay="0"/>
                                  </p:stCondLst>
                                  <p:childTnLst>
                                    <p:set>
                                      <p:cBhvr>
                                        <p:cTn id="19" dur="1" fill="hold">
                                          <p:stCondLst>
                                            <p:cond delay="0"/>
                                          </p:stCondLst>
                                        </p:cTn>
                                        <p:tgtEl>
                                          <p:spTgt spid="4"/>
                                        </p:tgtEl>
                                        <p:attrNameLst>
                                          <p:attrName>style.visibility</p:attrName>
                                        </p:attrNameLst>
                                      </p:cBhvr>
                                      <p:to>
                                        <p:strVal val="visible"/>
                                      </p:to>
                                    </p:set>
                                    <p:anim calcmode="lin" valueType="num">
                                      <p:cBhvr>
                                        <p:cTn id="20" dur="1000" fill="hold"/>
                                        <p:tgtEl>
                                          <p:spTgt spid="4"/>
                                        </p:tgtEl>
                                        <p:attrNameLst>
                                          <p:attrName>ppt_w</p:attrName>
                                        </p:attrNameLst>
                                      </p:cBhvr>
                                      <p:tavLst>
                                        <p:tav tm="0">
                                          <p:val>
                                            <p:fltVal val="0"/>
                                          </p:val>
                                        </p:tav>
                                        <p:tav tm="100000">
                                          <p:val>
                                            <p:strVal val="#ppt_w"/>
                                          </p:val>
                                        </p:tav>
                                      </p:tavLst>
                                    </p:anim>
                                    <p:anim calcmode="lin" valueType="num">
                                      <p:cBhvr>
                                        <p:cTn id="21" dur="1000" fill="hold"/>
                                        <p:tgtEl>
                                          <p:spTgt spid="4"/>
                                        </p:tgtEl>
                                        <p:attrNameLst>
                                          <p:attrName>ppt_h</p:attrName>
                                        </p:attrNameLst>
                                      </p:cBhvr>
                                      <p:tavLst>
                                        <p:tav tm="0">
                                          <p:val>
                                            <p:fltVal val="0"/>
                                          </p:val>
                                        </p:tav>
                                        <p:tav tm="100000">
                                          <p:val>
                                            <p:strVal val="#ppt_h"/>
                                          </p:val>
                                        </p:tav>
                                      </p:tavLst>
                                    </p:anim>
                                    <p:anim calcmode="lin" valueType="num">
                                      <p:cBhvr>
                                        <p:cTn id="22" dur="1000" fill="hold"/>
                                        <p:tgtEl>
                                          <p:spTgt spid="4"/>
                                        </p:tgtEl>
                                        <p:attrNameLst>
                                          <p:attrName>style.rotation</p:attrName>
                                        </p:attrNameLst>
                                      </p:cBhvr>
                                      <p:tavLst>
                                        <p:tav tm="0">
                                          <p:val>
                                            <p:fltVal val="90"/>
                                          </p:val>
                                        </p:tav>
                                        <p:tav tm="100000">
                                          <p:val>
                                            <p:fltVal val="0"/>
                                          </p:val>
                                        </p:tav>
                                      </p:tavLst>
                                    </p:anim>
                                    <p:animEffect transition="in" filter="fade">
                                      <p:cBhvr>
                                        <p:cTn id="23" dur="1000"/>
                                        <p:tgtEl>
                                          <p:spTgt spid="4"/>
                                        </p:tgtEl>
                                      </p:cBhvr>
                                    </p:animEffect>
                                  </p:childTnLst>
                                </p:cTn>
                              </p:par>
                            </p:childTnLst>
                          </p:cTn>
                        </p:par>
                      </p:childTnLst>
                    </p:cTn>
                  </p:par>
                  <p:par>
                    <p:cTn id="24" fill="hold">
                      <p:stCondLst>
                        <p:cond delay="indefinite"/>
                      </p:stCondLst>
                      <p:childTnLst>
                        <p:par>
                          <p:cTn id="25" fill="hold">
                            <p:stCondLst>
                              <p:cond delay="0"/>
                            </p:stCondLst>
                            <p:childTnLst>
                              <p:par>
                                <p:cTn id="26" presetID="31" presetClass="entr" presetSubtype="0" fill="hold" grpId="0" nodeType="clickEffect">
                                  <p:stCondLst>
                                    <p:cond delay="0"/>
                                  </p:stCondLst>
                                  <p:childTnLst>
                                    <p:set>
                                      <p:cBhvr>
                                        <p:cTn id="27" dur="1" fill="hold">
                                          <p:stCondLst>
                                            <p:cond delay="0"/>
                                          </p:stCondLst>
                                        </p:cTn>
                                        <p:tgtEl>
                                          <p:spTgt spid="5"/>
                                        </p:tgtEl>
                                        <p:attrNameLst>
                                          <p:attrName>style.visibility</p:attrName>
                                        </p:attrNameLst>
                                      </p:cBhvr>
                                      <p:to>
                                        <p:strVal val="visible"/>
                                      </p:to>
                                    </p:set>
                                    <p:anim calcmode="lin" valueType="num">
                                      <p:cBhvr>
                                        <p:cTn id="28" dur="1000" fill="hold"/>
                                        <p:tgtEl>
                                          <p:spTgt spid="5"/>
                                        </p:tgtEl>
                                        <p:attrNameLst>
                                          <p:attrName>ppt_w</p:attrName>
                                        </p:attrNameLst>
                                      </p:cBhvr>
                                      <p:tavLst>
                                        <p:tav tm="0">
                                          <p:val>
                                            <p:fltVal val="0"/>
                                          </p:val>
                                        </p:tav>
                                        <p:tav tm="100000">
                                          <p:val>
                                            <p:strVal val="#ppt_w"/>
                                          </p:val>
                                        </p:tav>
                                      </p:tavLst>
                                    </p:anim>
                                    <p:anim calcmode="lin" valueType="num">
                                      <p:cBhvr>
                                        <p:cTn id="29" dur="1000" fill="hold"/>
                                        <p:tgtEl>
                                          <p:spTgt spid="5"/>
                                        </p:tgtEl>
                                        <p:attrNameLst>
                                          <p:attrName>ppt_h</p:attrName>
                                        </p:attrNameLst>
                                      </p:cBhvr>
                                      <p:tavLst>
                                        <p:tav tm="0">
                                          <p:val>
                                            <p:fltVal val="0"/>
                                          </p:val>
                                        </p:tav>
                                        <p:tav tm="100000">
                                          <p:val>
                                            <p:strVal val="#ppt_h"/>
                                          </p:val>
                                        </p:tav>
                                      </p:tavLst>
                                    </p:anim>
                                    <p:anim calcmode="lin" valueType="num">
                                      <p:cBhvr>
                                        <p:cTn id="30" dur="1000" fill="hold"/>
                                        <p:tgtEl>
                                          <p:spTgt spid="5"/>
                                        </p:tgtEl>
                                        <p:attrNameLst>
                                          <p:attrName>style.rotation</p:attrName>
                                        </p:attrNameLst>
                                      </p:cBhvr>
                                      <p:tavLst>
                                        <p:tav tm="0">
                                          <p:val>
                                            <p:fltVal val="90"/>
                                          </p:val>
                                        </p:tav>
                                        <p:tav tm="100000">
                                          <p:val>
                                            <p:fltVal val="0"/>
                                          </p:val>
                                        </p:tav>
                                      </p:tavLst>
                                    </p:anim>
                                    <p:animEffect transition="in" filter="fade">
                                      <p:cBhvr>
                                        <p:cTn id="31"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4" grpId="0" animBg="1"/>
      <p:bldP spid="5"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5692A0-25DB-B1D3-BD7B-9133776131D0}"/>
              </a:ext>
            </a:extLst>
          </p:cNvPr>
          <p:cNvSpPr>
            <a:spLocks noGrp="1"/>
          </p:cNvSpPr>
          <p:nvPr>
            <p:ph type="title"/>
          </p:nvPr>
        </p:nvSpPr>
        <p:spPr/>
        <p:txBody>
          <a:bodyPr/>
          <a:lstStyle/>
          <a:p>
            <a:r>
              <a:rPr lang="mk-MK" dirty="0"/>
              <a:t>Стандардни алгоритми</a:t>
            </a:r>
            <a:endParaRPr lang="en-US" dirty="0"/>
          </a:p>
        </p:txBody>
      </p:sp>
      <p:sp>
        <p:nvSpPr>
          <p:cNvPr id="3" name="Content Placeholder 2">
            <a:extLst>
              <a:ext uri="{FF2B5EF4-FFF2-40B4-BE49-F238E27FC236}">
                <a16:creationId xmlns:a16="http://schemas.microsoft.com/office/drawing/2014/main" id="{9E56DC09-7DC3-E867-F234-34FCB503791E}"/>
              </a:ext>
            </a:extLst>
          </p:cNvPr>
          <p:cNvSpPr>
            <a:spLocks noGrp="1"/>
          </p:cNvSpPr>
          <p:nvPr>
            <p:ph idx="1"/>
          </p:nvPr>
        </p:nvSpPr>
        <p:spPr/>
        <p:txBody>
          <a:bodyPr/>
          <a:lstStyle/>
          <a:p>
            <a:r>
              <a:rPr lang="ru-RU" dirty="0">
                <a:solidFill>
                  <a:srgbClr val="FF0000"/>
                </a:solidFill>
              </a:rPr>
              <a:t>Стандардните алгоритми за </a:t>
            </a:r>
            <a:r>
              <a:rPr lang="en-US" dirty="0">
                <a:solidFill>
                  <a:srgbClr val="FF0000"/>
                </a:solidFill>
              </a:rPr>
              <a:t>image inpainting</a:t>
            </a:r>
            <a:r>
              <a:rPr lang="ru-RU" dirty="0">
                <a:solidFill>
                  <a:srgbClr val="FF0000"/>
                </a:solidFill>
              </a:rPr>
              <a:t> се засноваат на математички модели и вклучуваат техники како брзо марширање, внатрешно сликање базирано на примери и внатрешно сликање базирано на парцијални диференцијални равенки. Овие алгоритми користат различни техники како што се дифузија, интерполација и оптимизација за да ги пополнат деловите што недостасуваат на сликата. Вградувањето базирано на брзо марширање е популарен стандарден алгоритам што се користи за пополнување на мали површини, додека сликањето базирано на примери вообичаено се користи за големи области што недостасуваат на сликата.</a:t>
            </a:r>
            <a:endParaRPr lang="en-US" dirty="0">
              <a:solidFill>
                <a:srgbClr val="FF0000"/>
              </a:solidFill>
            </a:endParaRPr>
          </a:p>
        </p:txBody>
      </p:sp>
    </p:spTree>
    <p:extLst>
      <p:ext uri="{BB962C8B-B14F-4D97-AF65-F5344CB8AC3E}">
        <p14:creationId xmlns:p14="http://schemas.microsoft.com/office/powerpoint/2010/main" val="1356376173"/>
      </p:ext>
    </p:extLst>
  </p:cSld>
  <p:clrMapOvr>
    <a:masterClrMapping/>
  </p:clrMapOvr>
  <mc:AlternateContent xmlns:mc="http://schemas.openxmlformats.org/markup-compatibility/2006">
    <mc:Choice xmlns:p14="http://schemas.microsoft.com/office/powerpoint/2010/main" Requires="p14">
      <p:transition spd="slow" p14:dur="3900">
        <p14:glitter pattern="hexago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1000"/>
                                        <p:tgtEl>
                                          <p:spTgt spid="3">
                                            <p:txEl>
                                              <p:pRg st="0" end="0"/>
                                            </p:txEl>
                                          </p:spTgt>
                                        </p:tgtEl>
                                      </p:cBhvr>
                                    </p:animEffect>
                                    <p:anim calcmode="lin" valueType="num">
                                      <p:cBhvr>
                                        <p:cTn id="13"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5692A0-25DB-B1D3-BD7B-9133776131D0}"/>
              </a:ext>
            </a:extLst>
          </p:cNvPr>
          <p:cNvSpPr>
            <a:spLocks noGrp="1"/>
          </p:cNvSpPr>
          <p:nvPr>
            <p:ph type="title"/>
          </p:nvPr>
        </p:nvSpPr>
        <p:spPr/>
        <p:txBody>
          <a:bodyPr/>
          <a:lstStyle/>
          <a:p>
            <a:r>
              <a:rPr lang="ru-RU" dirty="0"/>
              <a:t>Алгоритмите засновани на машинско учење</a:t>
            </a:r>
            <a:endParaRPr lang="en-US" dirty="0"/>
          </a:p>
        </p:txBody>
      </p:sp>
      <p:sp>
        <p:nvSpPr>
          <p:cNvPr id="3" name="Content Placeholder 2">
            <a:extLst>
              <a:ext uri="{FF2B5EF4-FFF2-40B4-BE49-F238E27FC236}">
                <a16:creationId xmlns:a16="http://schemas.microsoft.com/office/drawing/2014/main" id="{9E56DC09-7DC3-E867-F234-34FCB503791E}"/>
              </a:ext>
            </a:extLst>
          </p:cNvPr>
          <p:cNvSpPr>
            <a:spLocks noGrp="1"/>
          </p:cNvSpPr>
          <p:nvPr>
            <p:ph idx="1"/>
          </p:nvPr>
        </p:nvSpPr>
        <p:spPr/>
        <p:txBody>
          <a:bodyPr>
            <a:normAutofit lnSpcReduction="10000"/>
          </a:bodyPr>
          <a:lstStyle/>
          <a:p>
            <a:r>
              <a:rPr lang="ru-RU" dirty="0">
                <a:solidFill>
                  <a:srgbClr val="FF0000"/>
                </a:solidFill>
              </a:rPr>
              <a:t>Алгоритмите засновани на машинско учење за</a:t>
            </a:r>
            <a:r>
              <a:rPr lang="en-US" dirty="0">
                <a:solidFill>
                  <a:srgbClr val="FF0000"/>
                </a:solidFill>
              </a:rPr>
              <a:t> image inpainting</a:t>
            </a:r>
            <a:r>
              <a:rPr lang="ru-RU" dirty="0">
                <a:solidFill>
                  <a:srgbClr val="FF0000"/>
                </a:solidFill>
              </a:rPr>
              <a:t> користат длабоки невронски мрежи за да ги научат шемите на карактеристиките на сликата и да ги пополнат исчезнатите или оштетените делови од сликата. Овие алгоритми може да се обучат со користење на големи збирки на податоци од слики и можат автоматски да ги научат односите помеѓу пикселите што недостасуваат и околниот контекст. Еден од популарните алгоритми базирани на длабоко учење за </a:t>
            </a:r>
            <a:r>
              <a:rPr lang="en-US" dirty="0">
                <a:solidFill>
                  <a:srgbClr val="FF0000"/>
                </a:solidFill>
              </a:rPr>
              <a:t>image inpainting</a:t>
            </a:r>
            <a:r>
              <a:rPr lang="ru-RU" dirty="0">
                <a:solidFill>
                  <a:srgbClr val="FF0000"/>
                </a:solidFill>
              </a:rPr>
              <a:t> се Генеративните противнички мрежи (GANs) кои користат генераторска мрежа за генерирање на бојадисаната слика и дискриминаторска мрежа за оценување на квалитетот на генерираната слика.Алгоритмите засновани на машинско учење покажаа одлични перформанси и станаа сè попопуларни во последниве години поради нивната способност да произведуваат многу реални резултати со природен изглед. Сепак, тие бараат голема количина на податоци за обука и значителни пресметковни ресурси за обука и заклучоци.</a:t>
            </a:r>
            <a:endParaRPr lang="en-US" dirty="0">
              <a:solidFill>
                <a:srgbClr val="FF0000"/>
              </a:solidFill>
            </a:endParaRPr>
          </a:p>
        </p:txBody>
      </p:sp>
    </p:spTree>
    <p:extLst>
      <p:ext uri="{BB962C8B-B14F-4D97-AF65-F5344CB8AC3E}">
        <p14:creationId xmlns:p14="http://schemas.microsoft.com/office/powerpoint/2010/main" val="773002500"/>
      </p:ext>
    </p:extLst>
  </p:cSld>
  <p:clrMapOvr>
    <a:masterClrMapping/>
  </p:clrMapOvr>
  <mc:AlternateContent xmlns:mc="http://schemas.openxmlformats.org/markup-compatibility/2006">
    <mc:Choice xmlns:p14="http://schemas.microsoft.com/office/powerpoint/2010/main" Requires="p14">
      <p:transition spd="slow" p14:dur="3000">
        <p14:shred/>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childTnLst>
                    </p:cTn>
                  </p:par>
                  <p:par>
                    <p:cTn id="10" fill="hold">
                      <p:stCondLst>
                        <p:cond delay="indefinite"/>
                      </p:stCondLst>
                      <p:childTnLst>
                        <p:par>
                          <p:cTn id="11" fill="hold">
                            <p:stCondLst>
                              <p:cond delay="0"/>
                            </p:stCondLst>
                            <p:childTnLst>
                              <p:par>
                                <p:cTn id="12" presetID="31" presetClass="entr" presetSubtype="0"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 calcmode="lin" valueType="num">
                                      <p:cBhvr>
                                        <p:cTn id="14" dur="1000" fill="hold"/>
                                        <p:tgtEl>
                                          <p:spTgt spid="3">
                                            <p:txEl>
                                              <p:pRg st="0" end="0"/>
                                            </p:txEl>
                                          </p:spTgt>
                                        </p:tgtEl>
                                        <p:attrNameLst>
                                          <p:attrName>ppt_w</p:attrName>
                                        </p:attrNameLst>
                                      </p:cBhvr>
                                      <p:tavLst>
                                        <p:tav tm="0">
                                          <p:val>
                                            <p:fltVal val="0"/>
                                          </p:val>
                                        </p:tav>
                                        <p:tav tm="100000">
                                          <p:val>
                                            <p:strVal val="#ppt_w"/>
                                          </p:val>
                                        </p:tav>
                                      </p:tavLst>
                                    </p:anim>
                                    <p:anim calcmode="lin" valueType="num">
                                      <p:cBhvr>
                                        <p:cTn id="15" dur="1000" fill="hold"/>
                                        <p:tgtEl>
                                          <p:spTgt spid="3">
                                            <p:txEl>
                                              <p:pRg st="0" end="0"/>
                                            </p:txEl>
                                          </p:spTgt>
                                        </p:tgtEl>
                                        <p:attrNameLst>
                                          <p:attrName>ppt_h</p:attrName>
                                        </p:attrNameLst>
                                      </p:cBhvr>
                                      <p:tavLst>
                                        <p:tav tm="0">
                                          <p:val>
                                            <p:fltVal val="0"/>
                                          </p:val>
                                        </p:tav>
                                        <p:tav tm="100000">
                                          <p:val>
                                            <p:strVal val="#ppt_h"/>
                                          </p:val>
                                        </p:tav>
                                      </p:tavLst>
                                    </p:anim>
                                    <p:anim calcmode="lin" valueType="num">
                                      <p:cBhvr>
                                        <p:cTn id="16" dur="1000" fill="hold"/>
                                        <p:tgtEl>
                                          <p:spTgt spid="3">
                                            <p:txEl>
                                              <p:pRg st="0" end="0"/>
                                            </p:txEl>
                                          </p:spTgt>
                                        </p:tgtEl>
                                        <p:attrNameLst>
                                          <p:attrName>style.rotation</p:attrName>
                                        </p:attrNameLst>
                                      </p:cBhvr>
                                      <p:tavLst>
                                        <p:tav tm="0">
                                          <p:val>
                                            <p:fltVal val="90"/>
                                          </p:val>
                                        </p:tav>
                                        <p:tav tm="100000">
                                          <p:val>
                                            <p:fltVal val="0"/>
                                          </p:val>
                                        </p:tav>
                                      </p:tavLst>
                                    </p:anim>
                                    <p:animEffect transition="in" filter="fade">
                                      <p:cBhvr>
                                        <p:cTn id="17" dur="10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33CD67-D8CB-5203-4CB4-6137359C50E1}"/>
              </a:ext>
            </a:extLst>
          </p:cNvPr>
          <p:cNvSpPr>
            <a:spLocks noGrp="1"/>
          </p:cNvSpPr>
          <p:nvPr>
            <p:ph type="title"/>
          </p:nvPr>
        </p:nvSpPr>
        <p:spPr/>
        <p:txBody>
          <a:bodyPr/>
          <a:lstStyle/>
          <a:p>
            <a:r>
              <a:rPr lang="ru-RU" dirty="0"/>
              <a:t>Детално објаснување на функциите за </a:t>
            </a:r>
            <a:r>
              <a:rPr lang="en-US" dirty="0"/>
              <a:t>image inpainting</a:t>
            </a:r>
            <a:r>
              <a:rPr lang="ru-RU" dirty="0"/>
              <a:t> во OpenCV</a:t>
            </a:r>
            <a:endParaRPr lang="en-US" dirty="0"/>
          </a:p>
        </p:txBody>
      </p:sp>
      <p:sp>
        <p:nvSpPr>
          <p:cNvPr id="5" name="Rectangle: Rounded Corners 4">
            <a:extLst>
              <a:ext uri="{FF2B5EF4-FFF2-40B4-BE49-F238E27FC236}">
                <a16:creationId xmlns:a16="http://schemas.microsoft.com/office/drawing/2014/main" id="{56634A8B-987B-D873-7E15-505A7E387C90}"/>
              </a:ext>
            </a:extLst>
          </p:cNvPr>
          <p:cNvSpPr/>
          <p:nvPr/>
        </p:nvSpPr>
        <p:spPr>
          <a:xfrm>
            <a:off x="381000" y="2428875"/>
            <a:ext cx="5572125" cy="3257550"/>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rgbClr val="FF0000"/>
                </a:solidFill>
                <a:latin typeface="Times New Roman" panose="02020603050405020304" pitchFamily="18" charset="0"/>
                <a:cs typeface="Times New Roman" panose="02020603050405020304" pitchFamily="18" charset="0"/>
              </a:rPr>
              <a:t>cv2.inpaint() </a:t>
            </a:r>
            <a:r>
              <a:rPr lang="mk-MK" dirty="0">
                <a:solidFill>
                  <a:srgbClr val="FF0000"/>
                </a:solidFill>
                <a:latin typeface="Times New Roman" panose="02020603050405020304" pitchFamily="18" charset="0"/>
                <a:cs typeface="Times New Roman" panose="02020603050405020304" pitchFamily="18" charset="0"/>
              </a:rPr>
              <a:t>во </a:t>
            </a:r>
            <a:r>
              <a:rPr lang="en-US" dirty="0">
                <a:solidFill>
                  <a:srgbClr val="FF0000"/>
                </a:solidFill>
                <a:latin typeface="Times New Roman" panose="02020603050405020304" pitchFamily="18" charset="0"/>
                <a:cs typeface="Times New Roman" panose="02020603050405020304" pitchFamily="18" charset="0"/>
              </a:rPr>
              <a:t>OpenCV </a:t>
            </a:r>
            <a:r>
              <a:rPr lang="mk-MK" dirty="0">
                <a:solidFill>
                  <a:srgbClr val="FF0000"/>
                </a:solidFill>
                <a:latin typeface="Times New Roman" panose="02020603050405020304" pitchFamily="18" charset="0"/>
                <a:cs typeface="Times New Roman" panose="02020603050405020304" pitchFamily="18" charset="0"/>
              </a:rPr>
              <a:t>е основна функција која врши </a:t>
            </a:r>
            <a:r>
              <a:rPr lang="en-US" dirty="0">
                <a:solidFill>
                  <a:srgbClr val="FF0000"/>
                </a:solidFill>
                <a:latin typeface="Times New Roman" panose="02020603050405020304" pitchFamily="18" charset="0"/>
                <a:cs typeface="Times New Roman" panose="02020603050405020304" pitchFamily="18" charset="0"/>
              </a:rPr>
              <a:t>image inpainting</a:t>
            </a:r>
            <a:r>
              <a:rPr lang="mk-MK" dirty="0">
                <a:solidFill>
                  <a:srgbClr val="FF0000"/>
                </a:solidFill>
                <a:latin typeface="Times New Roman" panose="02020603050405020304" pitchFamily="18" charset="0"/>
                <a:cs typeface="Times New Roman" panose="02020603050405020304" pitchFamily="18" charset="0"/>
              </a:rPr>
              <a:t> врз основа на наведениот алгоритам. Функцијата зема четири влезни аргументи, вклучувајќи ја влезната слика, сликата на маската што го одредува регионот што треба да се наслика, алгоритмот за внатрешно сликање што ќе се користи и параметар што го одредува радиусот на сликање. Оваа функција е директна имплементација на алгоритмот за сликање базиран на равенки </a:t>
            </a:r>
            <a:r>
              <a:rPr lang="en-US" dirty="0">
                <a:solidFill>
                  <a:srgbClr val="FF0000"/>
                </a:solidFill>
                <a:latin typeface="Times New Roman" panose="02020603050405020304" pitchFamily="18" charset="0"/>
                <a:cs typeface="Times New Roman" panose="02020603050405020304" pitchFamily="18" charset="0"/>
              </a:rPr>
              <a:t>Navier-Stokes.</a:t>
            </a:r>
          </a:p>
        </p:txBody>
      </p:sp>
      <p:sp>
        <p:nvSpPr>
          <p:cNvPr id="6" name="Rectangle: Rounded Corners 5">
            <a:extLst>
              <a:ext uri="{FF2B5EF4-FFF2-40B4-BE49-F238E27FC236}">
                <a16:creationId xmlns:a16="http://schemas.microsoft.com/office/drawing/2014/main" id="{C9E6A65F-F1DD-331E-1859-8DF680B80090}"/>
              </a:ext>
            </a:extLst>
          </p:cNvPr>
          <p:cNvSpPr/>
          <p:nvPr/>
        </p:nvSpPr>
        <p:spPr>
          <a:xfrm>
            <a:off x="6445078" y="2428875"/>
            <a:ext cx="4118148" cy="3133725"/>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rgbClr val="FF0000"/>
                </a:solidFill>
              </a:rPr>
              <a:t>cv2.inpaintModes </a:t>
            </a:r>
            <a:r>
              <a:rPr lang="mk-MK" dirty="0">
                <a:solidFill>
                  <a:srgbClr val="FF0000"/>
                </a:solidFill>
              </a:rPr>
              <a:t>во </a:t>
            </a:r>
            <a:r>
              <a:rPr lang="en-US" dirty="0">
                <a:solidFill>
                  <a:srgbClr val="FF0000"/>
                </a:solidFill>
              </a:rPr>
              <a:t>OpenCV </a:t>
            </a:r>
            <a:r>
              <a:rPr lang="mk-MK" dirty="0">
                <a:solidFill>
                  <a:srgbClr val="FF0000"/>
                </a:solidFill>
              </a:rPr>
              <a:t>е функција која враќа листа на поддржани алгоритми за внатрешно сликање. Достапните алгоритми вклучуваат алгоритми базирани на </a:t>
            </a:r>
            <a:r>
              <a:rPr lang="en-US" dirty="0">
                <a:solidFill>
                  <a:srgbClr val="FF0000"/>
                </a:solidFill>
              </a:rPr>
              <a:t>Navier-Stokes, </a:t>
            </a:r>
            <a:r>
              <a:rPr lang="mk-MK" dirty="0">
                <a:solidFill>
                  <a:srgbClr val="FF0000"/>
                </a:solidFill>
              </a:rPr>
              <a:t>базирани на телеа и брзи марширања.</a:t>
            </a:r>
            <a:endParaRPr lang="en-US" dirty="0">
              <a:solidFill>
                <a:srgbClr val="FF0000"/>
              </a:solidFill>
            </a:endParaRPr>
          </a:p>
        </p:txBody>
      </p:sp>
    </p:spTree>
    <p:extLst>
      <p:ext uri="{BB962C8B-B14F-4D97-AF65-F5344CB8AC3E}">
        <p14:creationId xmlns:p14="http://schemas.microsoft.com/office/powerpoint/2010/main" val="321645930"/>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4" presetClass="entr" presetSubtype="10"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randombar(horizontal)">
                                      <p:cBhvr>
                                        <p:cTn id="14" dur="500"/>
                                        <p:tgtEl>
                                          <p:spTgt spid="5"/>
                                        </p:tgtEl>
                                      </p:cBhvr>
                                    </p:animEffect>
                                  </p:childTnLst>
                                </p:cTn>
                              </p:par>
                            </p:childTnLst>
                          </p:cTn>
                        </p:par>
                      </p:childTnLst>
                    </p:cTn>
                  </p:par>
                  <p:par>
                    <p:cTn id="15" fill="hold">
                      <p:stCondLst>
                        <p:cond delay="indefinite"/>
                      </p:stCondLst>
                      <p:childTnLst>
                        <p:par>
                          <p:cTn id="16" fill="hold">
                            <p:stCondLst>
                              <p:cond delay="0"/>
                            </p:stCondLst>
                            <p:childTnLst>
                              <p:par>
                                <p:cTn id="17" presetID="14" presetClass="entr" presetSubtype="1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randombar(horizontal)">
                                      <p:cBhvr>
                                        <p:cTn id="19"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animBg="1"/>
      <p:bldP spid="6"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Rounded Corners 4">
            <a:extLst>
              <a:ext uri="{FF2B5EF4-FFF2-40B4-BE49-F238E27FC236}">
                <a16:creationId xmlns:a16="http://schemas.microsoft.com/office/drawing/2014/main" id="{235D8382-FBDA-F54B-46A6-6904312B697F}"/>
              </a:ext>
            </a:extLst>
          </p:cNvPr>
          <p:cNvSpPr/>
          <p:nvPr/>
        </p:nvSpPr>
        <p:spPr>
          <a:xfrm>
            <a:off x="304800" y="428625"/>
            <a:ext cx="4248150" cy="2962275"/>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rgbClr val="FF0000"/>
                </a:solidFill>
                <a:latin typeface="Times New Roman" panose="02020603050405020304" pitchFamily="18" charset="0"/>
                <a:cs typeface="Times New Roman" panose="02020603050405020304" pitchFamily="18" charset="0"/>
              </a:rPr>
              <a:t>cv2.inpaintTelea() </a:t>
            </a:r>
            <a:r>
              <a:rPr lang="mk-MK" dirty="0">
                <a:solidFill>
                  <a:srgbClr val="FF0000"/>
                </a:solidFill>
                <a:latin typeface="Times New Roman" panose="02020603050405020304" pitchFamily="18" charset="0"/>
                <a:cs typeface="Times New Roman" panose="02020603050405020304" pitchFamily="18" charset="0"/>
              </a:rPr>
              <a:t>во </a:t>
            </a:r>
            <a:r>
              <a:rPr lang="en-US" dirty="0">
                <a:solidFill>
                  <a:srgbClr val="FF0000"/>
                </a:solidFill>
                <a:latin typeface="Times New Roman" panose="02020603050405020304" pitchFamily="18" charset="0"/>
                <a:cs typeface="Times New Roman" panose="02020603050405020304" pitchFamily="18" charset="0"/>
              </a:rPr>
              <a:t>OpenCV </a:t>
            </a:r>
            <a:r>
              <a:rPr lang="mk-MK" dirty="0">
                <a:solidFill>
                  <a:srgbClr val="FF0000"/>
                </a:solidFill>
                <a:latin typeface="Times New Roman" panose="02020603050405020304" pitchFamily="18" charset="0"/>
                <a:cs typeface="Times New Roman" panose="02020603050405020304" pitchFamily="18" charset="0"/>
              </a:rPr>
              <a:t>е имплементација на алгоритам заснована на слика на </a:t>
            </a:r>
            <a:r>
              <a:rPr lang="en-US" dirty="0" err="1">
                <a:solidFill>
                  <a:srgbClr val="FF0000"/>
                </a:solidFill>
                <a:latin typeface="Times New Roman" panose="02020603050405020304" pitchFamily="18" charset="0"/>
                <a:cs typeface="Times New Roman" panose="02020603050405020304" pitchFamily="18" charset="0"/>
              </a:rPr>
              <a:t>Telea</a:t>
            </a:r>
            <a:r>
              <a:rPr lang="en-US" dirty="0">
                <a:solidFill>
                  <a:srgbClr val="FF0000"/>
                </a:solidFill>
                <a:latin typeface="Times New Roman" panose="02020603050405020304" pitchFamily="18" charset="0"/>
                <a:cs typeface="Times New Roman" panose="02020603050405020304" pitchFamily="18" charset="0"/>
              </a:rPr>
              <a:t>. </a:t>
            </a:r>
            <a:r>
              <a:rPr lang="mk-MK" dirty="0">
                <a:solidFill>
                  <a:srgbClr val="FF0000"/>
                </a:solidFill>
                <a:latin typeface="Times New Roman" panose="02020603050405020304" pitchFamily="18" charset="0"/>
                <a:cs typeface="Times New Roman" panose="02020603050405020304" pitchFamily="18" charset="0"/>
              </a:rPr>
              <a:t>Оваа функција зема три влезни аргументи, вклучувајќи ја влезната слика, сликата на маската што го одредува регионот што треба да се наслика и радиусот на внатрешно сликање.</a:t>
            </a:r>
            <a:endParaRPr lang="en-US" dirty="0">
              <a:solidFill>
                <a:srgbClr val="FF0000"/>
              </a:solidFill>
              <a:latin typeface="Times New Roman" panose="02020603050405020304" pitchFamily="18" charset="0"/>
              <a:cs typeface="Times New Roman" panose="02020603050405020304" pitchFamily="18" charset="0"/>
            </a:endParaRPr>
          </a:p>
        </p:txBody>
      </p:sp>
      <p:sp>
        <p:nvSpPr>
          <p:cNvPr id="6" name="Rectangle: Rounded Corners 5">
            <a:extLst>
              <a:ext uri="{FF2B5EF4-FFF2-40B4-BE49-F238E27FC236}">
                <a16:creationId xmlns:a16="http://schemas.microsoft.com/office/drawing/2014/main" id="{21915E3B-D647-0227-3209-85325BB18C87}"/>
              </a:ext>
            </a:extLst>
          </p:cNvPr>
          <p:cNvSpPr/>
          <p:nvPr/>
        </p:nvSpPr>
        <p:spPr>
          <a:xfrm>
            <a:off x="4686299" y="466725"/>
            <a:ext cx="4657725" cy="3048000"/>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rgbClr val="FF0000"/>
                </a:solidFill>
                <a:latin typeface="Times New Roman" panose="02020603050405020304" pitchFamily="18" charset="0"/>
                <a:cs typeface="Times New Roman" panose="02020603050405020304" pitchFamily="18" charset="0"/>
              </a:rPr>
              <a:t>cv2.inpaintNS() </a:t>
            </a:r>
            <a:r>
              <a:rPr lang="mk-MK" dirty="0">
                <a:solidFill>
                  <a:srgbClr val="FF0000"/>
                </a:solidFill>
                <a:latin typeface="Times New Roman" panose="02020603050405020304" pitchFamily="18" charset="0"/>
                <a:cs typeface="Times New Roman" panose="02020603050405020304" pitchFamily="18" charset="0"/>
              </a:rPr>
              <a:t>во </a:t>
            </a:r>
            <a:r>
              <a:rPr lang="en-US" dirty="0">
                <a:solidFill>
                  <a:srgbClr val="FF0000"/>
                </a:solidFill>
                <a:latin typeface="Times New Roman" panose="02020603050405020304" pitchFamily="18" charset="0"/>
                <a:cs typeface="Times New Roman" panose="02020603050405020304" pitchFamily="18" charset="0"/>
              </a:rPr>
              <a:t>OpenCV </a:t>
            </a:r>
            <a:r>
              <a:rPr lang="mk-MK" dirty="0">
                <a:solidFill>
                  <a:srgbClr val="FF0000"/>
                </a:solidFill>
                <a:latin typeface="Times New Roman" panose="02020603050405020304" pitchFamily="18" charset="0"/>
                <a:cs typeface="Times New Roman" panose="02020603050405020304" pitchFamily="18" charset="0"/>
              </a:rPr>
              <a:t>е имплементација на алгоритмот за </a:t>
            </a:r>
            <a:r>
              <a:rPr lang="en-US" dirty="0">
                <a:solidFill>
                  <a:srgbClr val="FF0000"/>
                </a:solidFill>
                <a:latin typeface="Times New Roman" panose="02020603050405020304" pitchFamily="18" charset="0"/>
                <a:cs typeface="Times New Roman" panose="02020603050405020304" pitchFamily="18" charset="0"/>
              </a:rPr>
              <a:t>image inpainting</a:t>
            </a:r>
            <a:r>
              <a:rPr lang="mk-MK" dirty="0">
                <a:solidFill>
                  <a:srgbClr val="FF0000"/>
                </a:solidFill>
                <a:latin typeface="Times New Roman" panose="02020603050405020304" pitchFamily="18" charset="0"/>
                <a:cs typeface="Times New Roman" panose="02020603050405020304" pitchFamily="18" charset="0"/>
              </a:rPr>
              <a:t> базиран на </a:t>
            </a:r>
            <a:r>
              <a:rPr lang="en-US" dirty="0">
                <a:solidFill>
                  <a:srgbClr val="FF0000"/>
                </a:solidFill>
                <a:latin typeface="Times New Roman" panose="02020603050405020304" pitchFamily="18" charset="0"/>
                <a:cs typeface="Times New Roman" panose="02020603050405020304" pitchFamily="18" charset="0"/>
              </a:rPr>
              <a:t>Navier-Stokes. </a:t>
            </a:r>
            <a:r>
              <a:rPr lang="mk-MK" dirty="0">
                <a:solidFill>
                  <a:srgbClr val="FF0000"/>
                </a:solidFill>
                <a:latin typeface="Times New Roman" panose="02020603050405020304" pitchFamily="18" charset="0"/>
                <a:cs typeface="Times New Roman" panose="02020603050405020304" pitchFamily="18" charset="0"/>
              </a:rPr>
              <a:t>Оваа функција зема три влезни аргументи, вклучувајќи ја влезната слика, сликата на маската што го одредува регионот што треба да се наслика и радиусот на внатрешно сликање.</a:t>
            </a:r>
            <a:endParaRPr lang="en-US" dirty="0">
              <a:solidFill>
                <a:srgbClr val="FF0000"/>
              </a:solidFill>
              <a:latin typeface="Times New Roman" panose="02020603050405020304" pitchFamily="18" charset="0"/>
              <a:cs typeface="Times New Roman" panose="02020603050405020304" pitchFamily="18" charset="0"/>
            </a:endParaRPr>
          </a:p>
        </p:txBody>
      </p:sp>
      <p:sp>
        <p:nvSpPr>
          <p:cNvPr id="7" name="Rectangle: Rounded Corners 6">
            <a:extLst>
              <a:ext uri="{FF2B5EF4-FFF2-40B4-BE49-F238E27FC236}">
                <a16:creationId xmlns:a16="http://schemas.microsoft.com/office/drawing/2014/main" id="{657C23F5-D2B3-EC60-A88A-D37244C17FC2}"/>
              </a:ext>
            </a:extLst>
          </p:cNvPr>
          <p:cNvSpPr/>
          <p:nvPr/>
        </p:nvSpPr>
        <p:spPr>
          <a:xfrm>
            <a:off x="1181100" y="3667125"/>
            <a:ext cx="4762500" cy="2962275"/>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rgbClr val="FF0000"/>
                </a:solidFill>
                <a:latin typeface="Times New Roman" panose="02020603050405020304" pitchFamily="18" charset="0"/>
                <a:cs typeface="Times New Roman" panose="02020603050405020304" pitchFamily="18" charset="0"/>
              </a:rPr>
              <a:t>cv2.inpaintFMM() </a:t>
            </a:r>
            <a:r>
              <a:rPr lang="mk-MK" dirty="0">
                <a:solidFill>
                  <a:srgbClr val="FF0000"/>
                </a:solidFill>
                <a:latin typeface="Times New Roman" panose="02020603050405020304" pitchFamily="18" charset="0"/>
                <a:cs typeface="Times New Roman" panose="02020603050405020304" pitchFamily="18" charset="0"/>
              </a:rPr>
              <a:t>во </a:t>
            </a:r>
            <a:r>
              <a:rPr lang="en-US" dirty="0">
                <a:solidFill>
                  <a:srgbClr val="FF0000"/>
                </a:solidFill>
                <a:latin typeface="Times New Roman" panose="02020603050405020304" pitchFamily="18" charset="0"/>
                <a:cs typeface="Times New Roman" panose="02020603050405020304" pitchFamily="18" charset="0"/>
              </a:rPr>
              <a:t>OpenCV </a:t>
            </a:r>
            <a:r>
              <a:rPr lang="mk-MK" dirty="0">
                <a:solidFill>
                  <a:srgbClr val="FF0000"/>
                </a:solidFill>
                <a:latin typeface="Times New Roman" panose="02020603050405020304" pitchFamily="18" charset="0"/>
                <a:cs typeface="Times New Roman" panose="02020603050405020304" pitchFamily="18" charset="0"/>
              </a:rPr>
              <a:t>е имплементација на алгоритамот за</a:t>
            </a:r>
            <a:r>
              <a:rPr lang="en-US" dirty="0">
                <a:solidFill>
                  <a:srgbClr val="FF0000"/>
                </a:solidFill>
                <a:latin typeface="Times New Roman" panose="02020603050405020304" pitchFamily="18" charset="0"/>
                <a:cs typeface="Times New Roman" panose="02020603050405020304" pitchFamily="18" charset="0"/>
              </a:rPr>
              <a:t> image inpainting </a:t>
            </a:r>
            <a:r>
              <a:rPr lang="mk-MK" dirty="0">
                <a:solidFill>
                  <a:srgbClr val="FF0000"/>
                </a:solidFill>
                <a:latin typeface="Times New Roman" panose="02020603050405020304" pitchFamily="18" charset="0"/>
                <a:cs typeface="Times New Roman" panose="02020603050405020304" pitchFamily="18" charset="0"/>
              </a:rPr>
              <a:t>базиран на брзо марширање. Оваа функција зема три влезни аргументи, вклучувајќи ја влезната слика, сликата на маската што го одредува регионот што треба да се наслика и радиусот на внатрешно сликање.</a:t>
            </a:r>
            <a:endParaRPr lang="en-US" dirty="0">
              <a:solidFill>
                <a:srgbClr val="FF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385264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250">
        <p15:prstTrans prst="origami"/>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arn(inVertic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circle(in)">
                                      <p:cBhvr>
                                        <p:cTn id="12" dur="20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21" presetClass="entr" presetSubtype="1"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heel(1)">
                                      <p:cBhvr>
                                        <p:cTn id="17"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3C606D-E560-4820-9C3E-3B881D30AD5A}"/>
              </a:ext>
            </a:extLst>
          </p:cNvPr>
          <p:cNvSpPr>
            <a:spLocks noGrp="1"/>
          </p:cNvSpPr>
          <p:nvPr>
            <p:ph type="title"/>
          </p:nvPr>
        </p:nvSpPr>
        <p:spPr/>
        <p:txBody>
          <a:bodyPr>
            <a:normAutofit/>
          </a:bodyPr>
          <a:lstStyle/>
          <a:p>
            <a:r>
              <a:rPr lang="en-US" b="0" i="0" dirty="0">
                <a:solidFill>
                  <a:srgbClr val="B30058"/>
                </a:solidFill>
                <a:effectLst/>
                <a:latin typeface="__Source_Sans_Pro_fa6df0"/>
              </a:rPr>
              <a:t>OpenCV</a:t>
            </a:r>
            <a:r>
              <a:rPr lang="en-US" dirty="0"/>
              <a:t> </a:t>
            </a:r>
          </a:p>
        </p:txBody>
      </p:sp>
      <p:sp>
        <p:nvSpPr>
          <p:cNvPr id="4" name="Content Placeholder 3">
            <a:extLst>
              <a:ext uri="{FF2B5EF4-FFF2-40B4-BE49-F238E27FC236}">
                <a16:creationId xmlns:a16="http://schemas.microsoft.com/office/drawing/2014/main" id="{01C3BCEE-297F-C2EF-FA72-707BB9E4D69D}"/>
              </a:ext>
            </a:extLst>
          </p:cNvPr>
          <p:cNvSpPr>
            <a:spLocks noGrp="1"/>
          </p:cNvSpPr>
          <p:nvPr>
            <p:ph idx="1"/>
          </p:nvPr>
        </p:nvSpPr>
        <p:spPr/>
        <p:txBody>
          <a:bodyPr>
            <a:normAutofit/>
          </a:bodyPr>
          <a:lstStyle/>
          <a:p>
            <a:r>
              <a:rPr lang="ru-RU" dirty="0"/>
              <a:t>OpenCV е библиотека со отворен код за компјутерска визија и обработка на слики, со над 2500 оптимизирани алгоритми за различни задачи како што се препознавање објекти, подобрување на сликата и откривање карактеристики. Една важна карактеристика на OpenCV е неговата способност да врши </a:t>
            </a:r>
            <a:r>
              <a:rPr lang="en-US" dirty="0"/>
              <a:t>image inpainting</a:t>
            </a:r>
            <a:r>
              <a:rPr lang="ru-RU" dirty="0"/>
              <a:t>, што вклучува пополнување на исчезнатите или оштетените делови од сликата. </a:t>
            </a:r>
            <a:endParaRPr lang="en-US" dirty="0"/>
          </a:p>
        </p:txBody>
      </p:sp>
      <p:pic>
        <p:nvPicPr>
          <p:cNvPr id="1026" name="Picture 2" descr="OpenCVLogo · opencv/opencv Wiki · GitHub">
            <a:extLst>
              <a:ext uri="{FF2B5EF4-FFF2-40B4-BE49-F238E27FC236}">
                <a16:creationId xmlns:a16="http://schemas.microsoft.com/office/drawing/2014/main" id="{0A9EE8EA-B56A-B074-C701-CF4F6C57938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54503" y="349250"/>
            <a:ext cx="1679972" cy="15811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51443823"/>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026"/>
                                        </p:tgtEl>
                                        <p:attrNameLst>
                                          <p:attrName>style.visibility</p:attrName>
                                        </p:attrNameLst>
                                      </p:cBhvr>
                                      <p:to>
                                        <p:strVal val="visible"/>
                                      </p:to>
                                    </p:set>
                                    <p:animEffect transition="in" filter="randombar(horizontal)">
                                      <p:cBhvr>
                                        <p:cTn id="12" dur="500"/>
                                        <p:tgtEl>
                                          <p:spTgt spid="1026"/>
                                        </p:tgtEl>
                                      </p:cBhvr>
                                    </p:animEffect>
                                  </p:childTnLst>
                                </p:cTn>
                              </p:par>
                            </p:childTnLst>
                          </p:cTn>
                        </p:par>
                      </p:childTnLst>
                    </p:cTn>
                  </p:par>
                  <p:par>
                    <p:cTn id="13" fill="hold">
                      <p:stCondLst>
                        <p:cond delay="indefinite"/>
                      </p:stCondLst>
                      <p:childTnLst>
                        <p:par>
                          <p:cTn id="14" fill="hold">
                            <p:stCondLst>
                              <p:cond delay="0"/>
                            </p:stCondLst>
                            <p:childTnLst>
                              <p:par>
                                <p:cTn id="15" presetID="31" presetClass="entr" presetSubtype="0" fill="hold" grpId="0" nodeType="clickEffect">
                                  <p:stCondLst>
                                    <p:cond delay="0"/>
                                  </p:stCondLst>
                                  <p:childTnLst>
                                    <p:set>
                                      <p:cBhvr>
                                        <p:cTn id="16" dur="1" fill="hold">
                                          <p:stCondLst>
                                            <p:cond delay="0"/>
                                          </p:stCondLst>
                                        </p:cTn>
                                        <p:tgtEl>
                                          <p:spTgt spid="4">
                                            <p:txEl>
                                              <p:pRg st="0" end="0"/>
                                            </p:txEl>
                                          </p:spTgt>
                                        </p:tgtEl>
                                        <p:attrNameLst>
                                          <p:attrName>style.visibility</p:attrName>
                                        </p:attrNameLst>
                                      </p:cBhvr>
                                      <p:to>
                                        <p:strVal val="visible"/>
                                      </p:to>
                                    </p:set>
                                    <p:anim calcmode="lin" valueType="num">
                                      <p:cBhvr>
                                        <p:cTn id="17" dur="1000" fill="hold"/>
                                        <p:tgtEl>
                                          <p:spTgt spid="4">
                                            <p:txEl>
                                              <p:pRg st="0" end="0"/>
                                            </p:txEl>
                                          </p:spTgt>
                                        </p:tgtEl>
                                        <p:attrNameLst>
                                          <p:attrName>ppt_w</p:attrName>
                                        </p:attrNameLst>
                                      </p:cBhvr>
                                      <p:tavLst>
                                        <p:tav tm="0">
                                          <p:val>
                                            <p:fltVal val="0"/>
                                          </p:val>
                                        </p:tav>
                                        <p:tav tm="100000">
                                          <p:val>
                                            <p:strVal val="#ppt_w"/>
                                          </p:val>
                                        </p:tav>
                                      </p:tavLst>
                                    </p:anim>
                                    <p:anim calcmode="lin" valueType="num">
                                      <p:cBhvr>
                                        <p:cTn id="18" dur="1000" fill="hold"/>
                                        <p:tgtEl>
                                          <p:spTgt spid="4">
                                            <p:txEl>
                                              <p:pRg st="0" end="0"/>
                                            </p:txEl>
                                          </p:spTgt>
                                        </p:tgtEl>
                                        <p:attrNameLst>
                                          <p:attrName>ppt_h</p:attrName>
                                        </p:attrNameLst>
                                      </p:cBhvr>
                                      <p:tavLst>
                                        <p:tav tm="0">
                                          <p:val>
                                            <p:fltVal val="0"/>
                                          </p:val>
                                        </p:tav>
                                        <p:tav tm="100000">
                                          <p:val>
                                            <p:strVal val="#ppt_h"/>
                                          </p:val>
                                        </p:tav>
                                      </p:tavLst>
                                    </p:anim>
                                    <p:anim calcmode="lin" valueType="num">
                                      <p:cBhvr>
                                        <p:cTn id="19" dur="1000" fill="hold"/>
                                        <p:tgtEl>
                                          <p:spTgt spid="4">
                                            <p:txEl>
                                              <p:pRg st="0" end="0"/>
                                            </p:txEl>
                                          </p:spTgt>
                                        </p:tgtEl>
                                        <p:attrNameLst>
                                          <p:attrName>style.rotation</p:attrName>
                                        </p:attrNameLst>
                                      </p:cBhvr>
                                      <p:tavLst>
                                        <p:tav tm="0">
                                          <p:val>
                                            <p:fltVal val="90"/>
                                          </p:val>
                                        </p:tav>
                                        <p:tav tm="100000">
                                          <p:val>
                                            <p:fltVal val="0"/>
                                          </p:val>
                                        </p:tav>
                                      </p:tavLst>
                                    </p:anim>
                                    <p:animEffect transition="in" filter="fade">
                                      <p:cBhvr>
                                        <p:cTn id="20" dur="10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3B73A3-2CA6-8C31-9965-E5049F0AD541}"/>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Image Inpainting</a:t>
            </a:r>
          </a:p>
        </p:txBody>
      </p:sp>
      <p:sp>
        <p:nvSpPr>
          <p:cNvPr id="4" name="Oval 3">
            <a:extLst>
              <a:ext uri="{FF2B5EF4-FFF2-40B4-BE49-F238E27FC236}">
                <a16:creationId xmlns:a16="http://schemas.microsoft.com/office/drawing/2014/main" id="{531617CC-D835-9C15-F82F-7D1FA62E0DF7}"/>
              </a:ext>
            </a:extLst>
          </p:cNvPr>
          <p:cNvSpPr/>
          <p:nvPr/>
        </p:nvSpPr>
        <p:spPr>
          <a:xfrm>
            <a:off x="561976" y="1649415"/>
            <a:ext cx="2171699" cy="1562099"/>
          </a:xfrm>
          <a:prstGeom prst="ellipse">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mk-MK" dirty="0">
                <a:solidFill>
                  <a:srgbClr val="FF0000"/>
                </a:solidFill>
                <a:latin typeface="Times New Roman" panose="02020603050405020304" pitchFamily="18" charset="0"/>
                <a:cs typeface="Times New Roman" panose="02020603050405020304" pitchFamily="18" charset="0"/>
              </a:rPr>
              <a:t>Реставрација на сликата</a:t>
            </a:r>
            <a:endParaRPr lang="en-US" dirty="0">
              <a:solidFill>
                <a:srgbClr val="FF0000"/>
              </a:solidFill>
              <a:latin typeface="Times New Roman" panose="02020603050405020304" pitchFamily="18" charset="0"/>
              <a:cs typeface="Times New Roman" panose="02020603050405020304" pitchFamily="18" charset="0"/>
            </a:endParaRPr>
          </a:p>
        </p:txBody>
      </p:sp>
      <p:sp>
        <p:nvSpPr>
          <p:cNvPr id="5" name="Oval 4">
            <a:extLst>
              <a:ext uri="{FF2B5EF4-FFF2-40B4-BE49-F238E27FC236}">
                <a16:creationId xmlns:a16="http://schemas.microsoft.com/office/drawing/2014/main" id="{5DFDBC67-7F46-3A64-F1A4-433D6D8914A0}"/>
              </a:ext>
            </a:extLst>
          </p:cNvPr>
          <p:cNvSpPr/>
          <p:nvPr/>
        </p:nvSpPr>
        <p:spPr>
          <a:xfrm>
            <a:off x="1296459" y="3646486"/>
            <a:ext cx="5076825" cy="3052764"/>
          </a:xfrm>
          <a:prstGeom prst="ellipse">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ru-RU" dirty="0">
                <a:solidFill>
                  <a:srgbClr val="FF0000"/>
                </a:solidFill>
                <a:latin typeface="Times New Roman" panose="02020603050405020304" pitchFamily="18" charset="0"/>
                <a:cs typeface="Times New Roman" panose="02020603050405020304" pitchFamily="18" charset="0"/>
              </a:rPr>
              <a:t>Inpainting може да се користи и во дигиталната уметност и дизајнот за композитирање, каде што различни слики се комбинираат за да се создаде конечна слика. Сликањето може да помогне беспрекорно да се спојат различните делови од сликите.</a:t>
            </a:r>
            <a:endParaRPr lang="en-US" dirty="0">
              <a:solidFill>
                <a:srgbClr val="FF0000"/>
              </a:solidFill>
              <a:latin typeface="Times New Roman" panose="02020603050405020304" pitchFamily="18" charset="0"/>
              <a:cs typeface="Times New Roman" panose="02020603050405020304" pitchFamily="18" charset="0"/>
            </a:endParaRPr>
          </a:p>
        </p:txBody>
      </p:sp>
      <p:sp>
        <p:nvSpPr>
          <p:cNvPr id="6" name="Oval 5">
            <a:extLst>
              <a:ext uri="{FF2B5EF4-FFF2-40B4-BE49-F238E27FC236}">
                <a16:creationId xmlns:a16="http://schemas.microsoft.com/office/drawing/2014/main" id="{6C23BC9E-BF8E-36D4-E0F2-7D2A25704439}"/>
              </a:ext>
            </a:extLst>
          </p:cNvPr>
          <p:cNvSpPr/>
          <p:nvPr/>
        </p:nvSpPr>
        <p:spPr>
          <a:xfrm>
            <a:off x="5206471" y="947735"/>
            <a:ext cx="2333625" cy="1771650"/>
          </a:xfrm>
          <a:prstGeom prst="ellipse">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mk-MK" dirty="0">
                <a:solidFill>
                  <a:srgbClr val="FF0000"/>
                </a:solidFill>
                <a:latin typeface="Times New Roman" panose="02020603050405020304" pitchFamily="18" charset="0"/>
                <a:cs typeface="Times New Roman" panose="02020603050405020304" pitchFamily="18" charset="0"/>
              </a:rPr>
              <a:t>Отстранување на објект</a:t>
            </a:r>
            <a:endParaRPr lang="en-US" dirty="0">
              <a:solidFill>
                <a:srgbClr val="FF0000"/>
              </a:solidFill>
              <a:latin typeface="Times New Roman" panose="02020603050405020304" pitchFamily="18" charset="0"/>
              <a:cs typeface="Times New Roman" panose="02020603050405020304" pitchFamily="18" charset="0"/>
            </a:endParaRPr>
          </a:p>
        </p:txBody>
      </p:sp>
      <p:sp>
        <p:nvSpPr>
          <p:cNvPr id="7" name="Oval 6">
            <a:extLst>
              <a:ext uri="{FF2B5EF4-FFF2-40B4-BE49-F238E27FC236}">
                <a16:creationId xmlns:a16="http://schemas.microsoft.com/office/drawing/2014/main" id="{26A809F3-F9A8-8DC5-7EF3-D50B03E8EC1B}"/>
              </a:ext>
            </a:extLst>
          </p:cNvPr>
          <p:cNvSpPr/>
          <p:nvPr/>
        </p:nvSpPr>
        <p:spPr>
          <a:xfrm>
            <a:off x="7188027" y="3211514"/>
            <a:ext cx="2085975" cy="1771650"/>
          </a:xfrm>
          <a:prstGeom prst="ellipse">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ru-RU" dirty="0">
                <a:solidFill>
                  <a:srgbClr val="FF0000"/>
                </a:solidFill>
                <a:latin typeface="Times New Roman" panose="02020603050405020304" pitchFamily="18" charset="0"/>
                <a:cs typeface="Times New Roman" panose="02020603050405020304" pitchFamily="18" charset="0"/>
              </a:rPr>
              <a:t>Промена на големината на сликата</a:t>
            </a:r>
            <a:endParaRPr lang="en-US" dirty="0">
              <a:solidFill>
                <a:srgbClr val="FF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8492845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wind"/>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500" fill="hold"/>
                                        <p:tgtEl>
                                          <p:spTgt spid="4"/>
                                        </p:tgtEl>
                                        <p:attrNameLst>
                                          <p:attrName>ppt_x</p:attrName>
                                        </p:attrNameLst>
                                      </p:cBhvr>
                                      <p:tavLst>
                                        <p:tav tm="0">
                                          <p:val>
                                            <p:strVal val="#ppt_x"/>
                                          </p:val>
                                        </p:tav>
                                        <p:tav tm="100000">
                                          <p:val>
                                            <p:strVal val="#ppt_x"/>
                                          </p:val>
                                        </p:tav>
                                      </p:tavLst>
                                    </p:anim>
                                    <p:anim calcmode="lin" valueType="num">
                                      <p:cBhvr additive="base">
                                        <p:cTn id="13"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6" presetClass="entr" presetSubtype="21" fill="hold" grpId="0" nodeType="click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barn(inVertical)">
                                      <p:cBhvr>
                                        <p:cTn id="18" dur="500"/>
                                        <p:tgtEl>
                                          <p:spTgt spid="6"/>
                                        </p:tgtEl>
                                      </p:cBhvr>
                                    </p:animEffect>
                                  </p:childTnLst>
                                </p:cTn>
                              </p:par>
                            </p:childTnLst>
                          </p:cTn>
                        </p:par>
                      </p:childTnLst>
                    </p:cTn>
                  </p:par>
                  <p:par>
                    <p:cTn id="19" fill="hold">
                      <p:stCondLst>
                        <p:cond delay="indefinite"/>
                      </p:stCondLst>
                      <p:childTnLst>
                        <p:par>
                          <p:cTn id="20" fill="hold">
                            <p:stCondLst>
                              <p:cond delay="0"/>
                            </p:stCondLst>
                            <p:childTnLst>
                              <p:par>
                                <p:cTn id="21" presetID="21" presetClass="entr" presetSubtype="1"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wheel(1)">
                                      <p:cBhvr>
                                        <p:cTn id="23" dur="2000"/>
                                        <p:tgtEl>
                                          <p:spTgt spid="7"/>
                                        </p:tgtEl>
                                      </p:cBhvr>
                                    </p:animEffect>
                                  </p:childTnLst>
                                </p:cTn>
                              </p:par>
                            </p:childTnLst>
                          </p:cTn>
                        </p:par>
                      </p:childTnLst>
                    </p:cTn>
                  </p:par>
                  <p:par>
                    <p:cTn id="24" fill="hold">
                      <p:stCondLst>
                        <p:cond delay="indefinite"/>
                      </p:stCondLst>
                      <p:childTnLst>
                        <p:par>
                          <p:cTn id="25" fill="hold">
                            <p:stCondLst>
                              <p:cond delay="0"/>
                            </p:stCondLst>
                            <p:childTnLst>
                              <p:par>
                                <p:cTn id="26" presetID="14" presetClass="entr" presetSubtype="10" fill="hold" grpId="0" nodeType="clickEffect">
                                  <p:stCondLst>
                                    <p:cond delay="0"/>
                                  </p:stCondLst>
                                  <p:childTnLst>
                                    <p:set>
                                      <p:cBhvr>
                                        <p:cTn id="27" dur="1" fill="hold">
                                          <p:stCondLst>
                                            <p:cond delay="0"/>
                                          </p:stCondLst>
                                        </p:cTn>
                                        <p:tgtEl>
                                          <p:spTgt spid="5"/>
                                        </p:tgtEl>
                                        <p:attrNameLst>
                                          <p:attrName>style.visibility</p:attrName>
                                        </p:attrNameLst>
                                      </p:cBhvr>
                                      <p:to>
                                        <p:strVal val="visible"/>
                                      </p:to>
                                    </p:set>
                                    <p:animEffect transition="in" filter="randombar(horizontal)">
                                      <p:cBhvr>
                                        <p:cTn id="2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animBg="1"/>
      <p:bldP spid="5" grpId="0" animBg="1"/>
      <p:bldP spid="6" grpId="0" animBg="1"/>
      <p:bldP spid="7"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9E7B1BD-EC97-6D87-49A3-1A7D3DDC28F4}"/>
              </a:ext>
            </a:extLst>
          </p:cNvPr>
          <p:cNvSpPr>
            <a:spLocks noGrp="1"/>
          </p:cNvSpPr>
          <p:nvPr>
            <p:ph idx="1"/>
          </p:nvPr>
        </p:nvSpPr>
        <p:spPr>
          <a:xfrm rot="20090389">
            <a:off x="878402" y="2462413"/>
            <a:ext cx="8596668" cy="1734911"/>
          </a:xfrm>
        </p:spPr>
        <p:txBody>
          <a:bodyPr>
            <a:normAutofit/>
          </a:bodyPr>
          <a:lstStyle/>
          <a:p>
            <a:pPr marL="0" indent="0">
              <a:buNone/>
            </a:pPr>
            <a:r>
              <a:rPr lang="mk-MK" sz="9600" dirty="0">
                <a:solidFill>
                  <a:srgbClr val="FF0000"/>
                </a:solidFill>
                <a:latin typeface="Times New Roman" panose="02020603050405020304" pitchFamily="18" charset="0"/>
                <a:cs typeface="Times New Roman" panose="02020603050405020304" pitchFamily="18" charset="0"/>
              </a:rPr>
              <a:t>ПРАШАЊА?</a:t>
            </a:r>
            <a:endParaRPr lang="en-US" sz="9600" dirty="0">
              <a:solidFill>
                <a:srgbClr val="FF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0743556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B77FA2-8DF0-C813-35B4-A23484E94E17}"/>
              </a:ext>
            </a:extLst>
          </p:cNvPr>
          <p:cNvSpPr>
            <a:spLocks noGrp="1"/>
          </p:cNvSpPr>
          <p:nvPr>
            <p:ph type="title"/>
          </p:nvPr>
        </p:nvSpPr>
        <p:spPr/>
        <p:txBody>
          <a:bodyPr/>
          <a:lstStyle/>
          <a:p>
            <a:r>
              <a:rPr lang="en-US" dirty="0"/>
              <a:t>Image inpainting</a:t>
            </a:r>
          </a:p>
        </p:txBody>
      </p:sp>
      <p:sp>
        <p:nvSpPr>
          <p:cNvPr id="3" name="Content Placeholder 2">
            <a:extLst>
              <a:ext uri="{FF2B5EF4-FFF2-40B4-BE49-F238E27FC236}">
                <a16:creationId xmlns:a16="http://schemas.microsoft.com/office/drawing/2014/main" id="{79E07489-48E3-0C5C-A5DD-87EA13708BCA}"/>
              </a:ext>
            </a:extLst>
          </p:cNvPr>
          <p:cNvSpPr>
            <a:spLocks noGrp="1"/>
          </p:cNvSpPr>
          <p:nvPr>
            <p:ph idx="1"/>
          </p:nvPr>
        </p:nvSpPr>
        <p:spPr/>
        <p:txBody>
          <a:bodyPr/>
          <a:lstStyle/>
          <a:p>
            <a:r>
              <a:rPr lang="en-US" dirty="0">
                <a:solidFill>
                  <a:srgbClr val="FF0000"/>
                </a:solidFill>
              </a:rPr>
              <a:t>Image inpainting</a:t>
            </a:r>
            <a:r>
              <a:rPr lang="ru-RU" dirty="0">
                <a:solidFill>
                  <a:srgbClr val="FF0000"/>
                </a:solidFill>
              </a:rPr>
              <a:t> е техника што се користи за отстранување на несакани предмети или пополнување на областите што недостасуваат на сликата. OpenCV е популарна библиотека за компјутерска визија со отворен код која обезбедува различни функции за обработка на слики, вклучително и внатрешно сликање.За да извршите сликање слика во OpenCV, можете да ја користите функцијата </a:t>
            </a:r>
            <a:r>
              <a:rPr lang="en-US" dirty="0">
                <a:solidFill>
                  <a:srgbClr val="FF0000"/>
                </a:solidFill>
              </a:rPr>
              <a:t>paint</a:t>
            </a:r>
            <a:r>
              <a:rPr lang="ru-RU" dirty="0">
                <a:solidFill>
                  <a:srgbClr val="FF0000"/>
                </a:solidFill>
              </a:rPr>
              <a:t>. Оваа функција ја зема сликата што треба да се наслика, маска која ги специфицира областите што треба да се обојат и алгоритмот за сликање што треба да се користи. Поддржани алгоритми за внатрешно сликање се INPAINT_NS и INPAINT_TELEA.</a:t>
            </a:r>
            <a:endParaRPr lang="en-US" dirty="0">
              <a:solidFill>
                <a:srgbClr val="FF0000"/>
              </a:solidFill>
            </a:endParaRPr>
          </a:p>
        </p:txBody>
      </p:sp>
    </p:spTree>
    <p:extLst>
      <p:ext uri="{BB962C8B-B14F-4D97-AF65-F5344CB8AC3E}">
        <p14:creationId xmlns:p14="http://schemas.microsoft.com/office/powerpoint/2010/main" val="1031101763"/>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fade">
                                      <p:cBhvr>
                                        <p:cTn id="13" dur="1000"/>
                                        <p:tgtEl>
                                          <p:spTgt spid="3">
                                            <p:txEl>
                                              <p:pRg st="0" end="0"/>
                                            </p:txEl>
                                          </p:spTgt>
                                        </p:tgtEl>
                                      </p:cBhvr>
                                    </p:animEffect>
                                    <p:anim calcmode="lin" valueType="num">
                                      <p:cBhvr>
                                        <p:cTn id="14"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77226A-1058-87D9-9597-502C86C76386}"/>
              </a:ext>
            </a:extLst>
          </p:cNvPr>
          <p:cNvSpPr>
            <a:spLocks noGrp="1"/>
          </p:cNvSpPr>
          <p:nvPr>
            <p:ph type="title"/>
          </p:nvPr>
        </p:nvSpPr>
        <p:spPr/>
        <p:txBody>
          <a:bodyPr/>
          <a:lstStyle/>
          <a:p>
            <a:r>
              <a:rPr lang="mk-MK" dirty="0"/>
              <a:t>Видови на </a:t>
            </a:r>
            <a:r>
              <a:rPr lang="en-US" dirty="0"/>
              <a:t>Image inpainting</a:t>
            </a:r>
          </a:p>
        </p:txBody>
      </p:sp>
      <p:sp>
        <p:nvSpPr>
          <p:cNvPr id="3" name="Content Placeholder 2">
            <a:extLst>
              <a:ext uri="{FF2B5EF4-FFF2-40B4-BE49-F238E27FC236}">
                <a16:creationId xmlns:a16="http://schemas.microsoft.com/office/drawing/2014/main" id="{0942CABB-A548-9935-6A89-2A4C9AEBB274}"/>
              </a:ext>
            </a:extLst>
          </p:cNvPr>
          <p:cNvSpPr>
            <a:spLocks noGrp="1"/>
          </p:cNvSpPr>
          <p:nvPr>
            <p:ph idx="1"/>
          </p:nvPr>
        </p:nvSpPr>
        <p:spPr/>
        <p:txBody>
          <a:bodyPr/>
          <a:lstStyle/>
          <a:p>
            <a:r>
              <a:rPr lang="ru-RU" dirty="0"/>
              <a:t>Постојат неколку видови алгоритми за сликање слики.</a:t>
            </a:r>
            <a:endParaRPr lang="en-US" dirty="0"/>
          </a:p>
        </p:txBody>
      </p:sp>
      <p:sp>
        <p:nvSpPr>
          <p:cNvPr id="4" name="Rectangle: Rounded Corners 3">
            <a:extLst>
              <a:ext uri="{FF2B5EF4-FFF2-40B4-BE49-F238E27FC236}">
                <a16:creationId xmlns:a16="http://schemas.microsoft.com/office/drawing/2014/main" id="{D9681465-2DAD-55D7-05FB-55CC4348BF08}"/>
              </a:ext>
            </a:extLst>
          </p:cNvPr>
          <p:cNvSpPr/>
          <p:nvPr/>
        </p:nvSpPr>
        <p:spPr>
          <a:xfrm>
            <a:off x="904875" y="3143248"/>
            <a:ext cx="2638425" cy="2486025"/>
          </a:xfrm>
          <a:prstGeom prst="roundRect">
            <a:avLst/>
          </a:prstGeom>
          <a:solidFill>
            <a:schemeClr val="bg1"/>
          </a:solidFill>
          <a:ln>
            <a:solidFill>
              <a:schemeClr val="accent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solidFill>
                  <a:srgbClr val="FF0000"/>
                </a:solidFill>
                <a:latin typeface="Times New Roman" panose="02020603050405020304" pitchFamily="18" charset="0"/>
                <a:cs typeface="Times New Roman" panose="02020603050405020304" pitchFamily="18" charset="0"/>
              </a:rPr>
              <a:t>Exemplar Based Image Inpainting</a:t>
            </a:r>
          </a:p>
        </p:txBody>
      </p:sp>
      <p:sp>
        <p:nvSpPr>
          <p:cNvPr id="5" name="Rectangle: Rounded Corners 4">
            <a:extLst>
              <a:ext uri="{FF2B5EF4-FFF2-40B4-BE49-F238E27FC236}">
                <a16:creationId xmlns:a16="http://schemas.microsoft.com/office/drawing/2014/main" id="{D6777242-1D39-DB93-DBFC-23738F126787}"/>
              </a:ext>
            </a:extLst>
          </p:cNvPr>
          <p:cNvSpPr/>
          <p:nvPr/>
        </p:nvSpPr>
        <p:spPr>
          <a:xfrm>
            <a:off x="5124451" y="3143248"/>
            <a:ext cx="2765868" cy="2571752"/>
          </a:xfrm>
          <a:prstGeom prst="roundRect">
            <a:avLst/>
          </a:prstGeom>
          <a:solidFill>
            <a:schemeClr val="bg1"/>
          </a:solidFill>
          <a:ln>
            <a:solidFill>
              <a:schemeClr val="accent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l"/>
            <a:r>
              <a:rPr lang="en-US" sz="3200" i="0" dirty="0">
                <a:solidFill>
                  <a:srgbClr val="FF0000"/>
                </a:solidFill>
                <a:effectLst/>
                <a:latin typeface="Times New Roman" panose="02020603050405020304" pitchFamily="18" charset="0"/>
                <a:cs typeface="Times New Roman" panose="02020603050405020304" pitchFamily="18" charset="0"/>
              </a:rPr>
              <a:t>Diffusion-Based Image Inpainting</a:t>
            </a:r>
          </a:p>
        </p:txBody>
      </p:sp>
    </p:spTree>
    <p:extLst>
      <p:ext uri="{BB962C8B-B14F-4D97-AF65-F5344CB8AC3E}">
        <p14:creationId xmlns:p14="http://schemas.microsoft.com/office/powerpoint/2010/main" val="2570287819"/>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randombar(horizontal)">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circle(in)">
                                      <p:cBhvr>
                                        <p:cTn id="17" dur="20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6" presetClass="entr" presetSubtype="16" fill="hold" grpId="0"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circle(in)">
                                      <p:cBhvr>
                                        <p:cTn id="22" dur="2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P spid="4" grpId="0" animBg="1"/>
      <p:bldP spid="5"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AA73AF-1B42-BEB7-82CD-2A87AE9604B2}"/>
              </a:ext>
            </a:extLst>
          </p:cNvPr>
          <p:cNvSpPr>
            <a:spLocks noGrp="1"/>
          </p:cNvSpPr>
          <p:nvPr>
            <p:ph type="title"/>
          </p:nvPr>
        </p:nvSpPr>
        <p:spPr>
          <a:xfrm>
            <a:off x="915459" y="466725"/>
            <a:ext cx="7761816" cy="1114425"/>
          </a:xfrm>
        </p:spPr>
        <p:txBody>
          <a:bodyPr>
            <a:normAutofit fontScale="90000"/>
          </a:bodyPr>
          <a:lstStyle/>
          <a:p>
            <a:r>
              <a:rPr lang="en-US" sz="4400" b="1" i="0" dirty="0">
                <a:effectLst/>
                <a:latin typeface="Times New Roman" panose="02020603050405020304" pitchFamily="18" charset="0"/>
                <a:cs typeface="Times New Roman" panose="02020603050405020304" pitchFamily="18" charset="0"/>
              </a:rPr>
              <a:t>Exemplar Based Image Inpainting</a:t>
            </a:r>
            <a:br>
              <a:rPr lang="en-US" b="1" i="0" dirty="0">
                <a:effectLst/>
                <a:latin typeface="__Source_Sans_Pro_fa6df0"/>
              </a:rPr>
            </a:br>
            <a:endParaRPr lang="en-US" dirty="0"/>
          </a:p>
        </p:txBody>
      </p:sp>
      <p:sp>
        <p:nvSpPr>
          <p:cNvPr id="4" name="Rectangle: Rounded Corners 3">
            <a:extLst>
              <a:ext uri="{FF2B5EF4-FFF2-40B4-BE49-F238E27FC236}">
                <a16:creationId xmlns:a16="http://schemas.microsoft.com/office/drawing/2014/main" id="{1FAAE72C-C916-1D8D-75A6-3D1F45A5B22C}"/>
              </a:ext>
            </a:extLst>
          </p:cNvPr>
          <p:cNvSpPr/>
          <p:nvPr/>
        </p:nvSpPr>
        <p:spPr>
          <a:xfrm>
            <a:off x="743479" y="1581150"/>
            <a:ext cx="8105775" cy="4552950"/>
          </a:xfrm>
          <a:prstGeom prst="roundRect">
            <a:avLst/>
          </a:prstGeom>
          <a:solidFill>
            <a:schemeClr val="bg1"/>
          </a:solidFill>
          <a:ln>
            <a:solidFill>
              <a:schemeClr val="accent3"/>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i="0" dirty="0">
                <a:solidFill>
                  <a:srgbClr val="FF0000"/>
                </a:solidFill>
                <a:effectLst/>
                <a:latin typeface="__Source_Sans_Pro_fa6df0"/>
              </a:rPr>
              <a:t>Exemplar Based Image Inpainting </a:t>
            </a:r>
            <a:r>
              <a:rPr lang="ru-RU" dirty="0">
                <a:solidFill>
                  <a:srgbClr val="FF0000"/>
                </a:solidFill>
                <a:latin typeface="Times New Roman" panose="02020603050405020304" pitchFamily="18" charset="0"/>
                <a:cs typeface="Times New Roman" panose="02020603050405020304" pitchFamily="18" charset="0"/>
              </a:rPr>
              <a:t>позната и како синтеза на текстура, е техника која ги пополнува областите што недостасуваат на сликата со копирање и залепување пиксели од слични области на сликата. Оваа техника се заснова на набљудувањето дека сликите имаат својствена самосличност и дека слични текстури и обрасци се појавуваат низ сликата.Алгоритмот започнува со идентификување на целниот регион што треба да се пополни и бара слична шема или текстура во околината, која се нарекува изворен регион. Алгоритмот потоа ги користи овие информации за да ги пополни пикселите што недостасуваат во целниот регион со мешање на пикселите од изворниот регион со пикселите во целниот регион. Овој процес се повторува додека не се пополни целниот регион.</a:t>
            </a:r>
            <a:endParaRPr lang="en-US" dirty="0">
              <a:solidFill>
                <a:srgbClr val="FF0000"/>
              </a:solidFill>
              <a:latin typeface="Times New Roman" panose="02020603050405020304" pitchFamily="18" charset="0"/>
              <a:cs typeface="Times New Roman" panose="02020603050405020304" pitchFamily="18" charset="0"/>
            </a:endParaRPr>
          </a:p>
          <a:p>
            <a:pPr algn="ctr"/>
            <a:r>
              <a:rPr lang="en-US" b="1" i="0" dirty="0">
                <a:solidFill>
                  <a:srgbClr val="FF0000"/>
                </a:solidFill>
                <a:effectLst/>
                <a:latin typeface="__Source_Sans_Pro_fa6df0"/>
              </a:rPr>
              <a:t>Exemplar Based Image Inpainting </a:t>
            </a:r>
            <a:r>
              <a:rPr lang="ru-RU" dirty="0">
                <a:solidFill>
                  <a:srgbClr val="FF0000"/>
                </a:solidFill>
                <a:latin typeface="Times New Roman" panose="02020603050405020304" pitchFamily="18" charset="0"/>
                <a:cs typeface="Times New Roman" panose="02020603050405020304" pitchFamily="18" charset="0"/>
              </a:rPr>
              <a:t>е особено корисно за пополнување на мали дупки или празнини на сликата, како што се гребнатини или мали флеки, но може да се бори со пополнување на поголеми или посложени области што недостасуваат.</a:t>
            </a:r>
            <a:endParaRPr lang="en-US" dirty="0">
              <a:solidFill>
                <a:srgbClr val="FF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79738289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500" fill="hold"/>
                                        <p:tgtEl>
                                          <p:spTgt spid="4"/>
                                        </p:tgtEl>
                                        <p:attrNameLst>
                                          <p:attrName>ppt_x</p:attrName>
                                        </p:attrNameLst>
                                      </p:cBhvr>
                                      <p:tavLst>
                                        <p:tav tm="0">
                                          <p:val>
                                            <p:strVal val="#ppt_x"/>
                                          </p:val>
                                        </p:tav>
                                        <p:tav tm="100000">
                                          <p:val>
                                            <p:strVal val="#ppt_x"/>
                                          </p:val>
                                        </p:tav>
                                      </p:tavLst>
                                    </p:anim>
                                    <p:anim calcmode="lin" valueType="num">
                                      <p:cBhvr additive="base">
                                        <p:cTn id="13"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AutoShape 2" descr="image-inpainting-in-opencv1">
            <a:extLst>
              <a:ext uri="{FF2B5EF4-FFF2-40B4-BE49-F238E27FC236}">
                <a16:creationId xmlns:a16="http://schemas.microsoft.com/office/drawing/2014/main" id="{DD96408A-B22A-CFB2-6DB4-B51819D71480}"/>
              </a:ext>
            </a:extLst>
          </p:cNvPr>
          <p:cNvSpPr>
            <a:spLocks noChangeAspect="1" noChangeArrowheads="1"/>
          </p:cNvSpPr>
          <p:nvPr/>
        </p:nvSpPr>
        <p:spPr bwMode="auto">
          <a:xfrm>
            <a:off x="3571875" y="3276599"/>
            <a:ext cx="2676525" cy="267652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052" name="Picture 4" descr="An enhanced method for object removal using exemplar-based image inpainting  | Semantic Scholar">
            <a:extLst>
              <a:ext uri="{FF2B5EF4-FFF2-40B4-BE49-F238E27FC236}">
                <a16:creationId xmlns:a16="http://schemas.microsoft.com/office/drawing/2014/main" id="{04E55887-5E8B-B9F8-4F9B-9EAE517865D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1481" y="409574"/>
            <a:ext cx="4652962" cy="2204835"/>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Image Inpainting: Humans vs. AI. Deep learning has had mind-blowing… | by  Mikhail Erofeev | Medium">
            <a:extLst>
              <a:ext uri="{FF2B5EF4-FFF2-40B4-BE49-F238E27FC236}">
                <a16:creationId xmlns:a16="http://schemas.microsoft.com/office/drawing/2014/main" id="{38C0FE2C-A8F4-C8F2-DBC5-FFD2A480C6E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1481" y="3429000"/>
            <a:ext cx="4962525" cy="2591685"/>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descr="An efficient forgery detection algorithm for object removal by exemplar- based image inpainting - ScienceDirect">
            <a:extLst>
              <a:ext uri="{FF2B5EF4-FFF2-40B4-BE49-F238E27FC236}">
                <a16:creationId xmlns:a16="http://schemas.microsoft.com/office/drawing/2014/main" id="{97E0450A-165C-6908-B2B0-C3A663BB0FD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57384" y="2369887"/>
            <a:ext cx="4934906" cy="23549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41511067"/>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2052"/>
                                        </p:tgtEl>
                                        <p:attrNameLst>
                                          <p:attrName>style.visibility</p:attrName>
                                        </p:attrNameLst>
                                      </p:cBhvr>
                                      <p:to>
                                        <p:strVal val="visible"/>
                                      </p:to>
                                    </p:set>
                                    <p:animEffect transition="in" filter="randombar(horizontal)">
                                      <p:cBhvr>
                                        <p:cTn id="7" dur="500"/>
                                        <p:tgtEl>
                                          <p:spTgt spid="2052"/>
                                        </p:tgtEl>
                                      </p:cBhvr>
                                    </p:animEffect>
                                  </p:childTnLst>
                                </p:cTn>
                              </p:par>
                            </p:childTnLst>
                          </p:cTn>
                        </p:par>
                      </p:childTnLst>
                    </p:cTn>
                  </p:par>
                  <p:par>
                    <p:cTn id="8" fill="hold">
                      <p:stCondLst>
                        <p:cond delay="indefinite"/>
                      </p:stCondLst>
                      <p:childTnLst>
                        <p:par>
                          <p:cTn id="9" fill="hold">
                            <p:stCondLst>
                              <p:cond delay="0"/>
                            </p:stCondLst>
                            <p:childTnLst>
                              <p:par>
                                <p:cTn id="10" presetID="31" presetClass="entr" presetSubtype="0" fill="hold" nodeType="clickEffect">
                                  <p:stCondLst>
                                    <p:cond delay="0"/>
                                  </p:stCondLst>
                                  <p:childTnLst>
                                    <p:set>
                                      <p:cBhvr>
                                        <p:cTn id="11" dur="1" fill="hold">
                                          <p:stCondLst>
                                            <p:cond delay="0"/>
                                          </p:stCondLst>
                                        </p:cTn>
                                        <p:tgtEl>
                                          <p:spTgt spid="2056"/>
                                        </p:tgtEl>
                                        <p:attrNameLst>
                                          <p:attrName>style.visibility</p:attrName>
                                        </p:attrNameLst>
                                      </p:cBhvr>
                                      <p:to>
                                        <p:strVal val="visible"/>
                                      </p:to>
                                    </p:set>
                                    <p:anim calcmode="lin" valueType="num">
                                      <p:cBhvr>
                                        <p:cTn id="12" dur="1000" fill="hold"/>
                                        <p:tgtEl>
                                          <p:spTgt spid="2056"/>
                                        </p:tgtEl>
                                        <p:attrNameLst>
                                          <p:attrName>ppt_w</p:attrName>
                                        </p:attrNameLst>
                                      </p:cBhvr>
                                      <p:tavLst>
                                        <p:tav tm="0">
                                          <p:val>
                                            <p:fltVal val="0"/>
                                          </p:val>
                                        </p:tav>
                                        <p:tav tm="100000">
                                          <p:val>
                                            <p:strVal val="#ppt_w"/>
                                          </p:val>
                                        </p:tav>
                                      </p:tavLst>
                                    </p:anim>
                                    <p:anim calcmode="lin" valueType="num">
                                      <p:cBhvr>
                                        <p:cTn id="13" dur="1000" fill="hold"/>
                                        <p:tgtEl>
                                          <p:spTgt spid="2056"/>
                                        </p:tgtEl>
                                        <p:attrNameLst>
                                          <p:attrName>ppt_h</p:attrName>
                                        </p:attrNameLst>
                                      </p:cBhvr>
                                      <p:tavLst>
                                        <p:tav tm="0">
                                          <p:val>
                                            <p:fltVal val="0"/>
                                          </p:val>
                                        </p:tav>
                                        <p:tav tm="100000">
                                          <p:val>
                                            <p:strVal val="#ppt_h"/>
                                          </p:val>
                                        </p:tav>
                                      </p:tavLst>
                                    </p:anim>
                                    <p:anim calcmode="lin" valueType="num">
                                      <p:cBhvr>
                                        <p:cTn id="14" dur="1000" fill="hold"/>
                                        <p:tgtEl>
                                          <p:spTgt spid="2056"/>
                                        </p:tgtEl>
                                        <p:attrNameLst>
                                          <p:attrName>style.rotation</p:attrName>
                                        </p:attrNameLst>
                                      </p:cBhvr>
                                      <p:tavLst>
                                        <p:tav tm="0">
                                          <p:val>
                                            <p:fltVal val="90"/>
                                          </p:val>
                                        </p:tav>
                                        <p:tav tm="100000">
                                          <p:val>
                                            <p:fltVal val="0"/>
                                          </p:val>
                                        </p:tav>
                                      </p:tavLst>
                                    </p:anim>
                                    <p:animEffect transition="in" filter="fade">
                                      <p:cBhvr>
                                        <p:cTn id="15" dur="1000"/>
                                        <p:tgtEl>
                                          <p:spTgt spid="2056"/>
                                        </p:tgtEl>
                                      </p:cBhvr>
                                    </p:animEffect>
                                  </p:childTnLst>
                                </p:cTn>
                              </p:par>
                            </p:childTnLst>
                          </p:cTn>
                        </p:par>
                      </p:childTnLst>
                    </p:cTn>
                  </p:par>
                  <p:par>
                    <p:cTn id="16" fill="hold">
                      <p:stCondLst>
                        <p:cond delay="indefinite"/>
                      </p:stCondLst>
                      <p:childTnLst>
                        <p:par>
                          <p:cTn id="17" fill="hold">
                            <p:stCondLst>
                              <p:cond delay="0"/>
                            </p:stCondLst>
                            <p:childTnLst>
                              <p:par>
                                <p:cTn id="18" presetID="26" presetClass="entr" presetSubtype="0" fill="hold" nodeType="clickEffect">
                                  <p:stCondLst>
                                    <p:cond delay="0"/>
                                  </p:stCondLst>
                                  <p:childTnLst>
                                    <p:set>
                                      <p:cBhvr>
                                        <p:cTn id="19" dur="1" fill="hold">
                                          <p:stCondLst>
                                            <p:cond delay="0"/>
                                          </p:stCondLst>
                                        </p:cTn>
                                        <p:tgtEl>
                                          <p:spTgt spid="2054"/>
                                        </p:tgtEl>
                                        <p:attrNameLst>
                                          <p:attrName>style.visibility</p:attrName>
                                        </p:attrNameLst>
                                      </p:cBhvr>
                                      <p:to>
                                        <p:strVal val="visible"/>
                                      </p:to>
                                    </p:set>
                                    <p:animEffect transition="in" filter="wipe(down)">
                                      <p:cBhvr>
                                        <p:cTn id="20" dur="580">
                                          <p:stCondLst>
                                            <p:cond delay="0"/>
                                          </p:stCondLst>
                                        </p:cTn>
                                        <p:tgtEl>
                                          <p:spTgt spid="2054"/>
                                        </p:tgtEl>
                                      </p:cBhvr>
                                    </p:animEffect>
                                    <p:anim calcmode="lin" valueType="num">
                                      <p:cBhvr>
                                        <p:cTn id="21" dur="1822" tmFilter="0,0; 0.14,0.36; 0.43,0.73; 0.71,0.91; 1.0,1.0">
                                          <p:stCondLst>
                                            <p:cond delay="0"/>
                                          </p:stCondLst>
                                        </p:cTn>
                                        <p:tgtEl>
                                          <p:spTgt spid="2054"/>
                                        </p:tgtEl>
                                        <p:attrNameLst>
                                          <p:attrName>ppt_x</p:attrName>
                                        </p:attrNameLst>
                                      </p:cBhvr>
                                      <p:tavLst>
                                        <p:tav tm="0">
                                          <p:val>
                                            <p:strVal val="#ppt_x-0.25"/>
                                          </p:val>
                                        </p:tav>
                                        <p:tav tm="100000">
                                          <p:val>
                                            <p:strVal val="#ppt_x"/>
                                          </p:val>
                                        </p:tav>
                                      </p:tavLst>
                                    </p:anim>
                                    <p:anim calcmode="lin" valueType="num">
                                      <p:cBhvr>
                                        <p:cTn id="22" dur="664" tmFilter="0.0,0.0; 0.25,0.07; 0.50,0.2; 0.75,0.467; 1.0,1.0">
                                          <p:stCondLst>
                                            <p:cond delay="0"/>
                                          </p:stCondLst>
                                        </p:cTn>
                                        <p:tgtEl>
                                          <p:spTgt spid="2054"/>
                                        </p:tgtEl>
                                        <p:attrNameLst>
                                          <p:attrName>ppt_y</p:attrName>
                                        </p:attrNameLst>
                                      </p:cBhvr>
                                      <p:tavLst>
                                        <p:tav tm="0" fmla="#ppt_y-sin(pi*$)/3">
                                          <p:val>
                                            <p:fltVal val="0.5"/>
                                          </p:val>
                                        </p:tav>
                                        <p:tav tm="100000">
                                          <p:val>
                                            <p:fltVal val="1"/>
                                          </p:val>
                                        </p:tav>
                                      </p:tavLst>
                                    </p:anim>
                                    <p:anim calcmode="lin" valueType="num">
                                      <p:cBhvr>
                                        <p:cTn id="23" dur="664" tmFilter="0, 0; 0.125,0.2665; 0.25,0.4; 0.375,0.465; 0.5,0.5;  0.625,0.535; 0.75,0.6; 0.875,0.7335; 1,1">
                                          <p:stCondLst>
                                            <p:cond delay="664"/>
                                          </p:stCondLst>
                                        </p:cTn>
                                        <p:tgtEl>
                                          <p:spTgt spid="2054"/>
                                        </p:tgtEl>
                                        <p:attrNameLst>
                                          <p:attrName>ppt_y</p:attrName>
                                        </p:attrNameLst>
                                      </p:cBhvr>
                                      <p:tavLst>
                                        <p:tav tm="0" fmla="#ppt_y-sin(pi*$)/9">
                                          <p:val>
                                            <p:fltVal val="0"/>
                                          </p:val>
                                        </p:tav>
                                        <p:tav tm="100000">
                                          <p:val>
                                            <p:fltVal val="1"/>
                                          </p:val>
                                        </p:tav>
                                      </p:tavLst>
                                    </p:anim>
                                    <p:anim calcmode="lin" valueType="num">
                                      <p:cBhvr>
                                        <p:cTn id="24" dur="332" tmFilter="0, 0; 0.125,0.2665; 0.25,0.4; 0.375,0.465; 0.5,0.5;  0.625,0.535; 0.75,0.6; 0.875,0.7335; 1,1">
                                          <p:stCondLst>
                                            <p:cond delay="1324"/>
                                          </p:stCondLst>
                                        </p:cTn>
                                        <p:tgtEl>
                                          <p:spTgt spid="2054"/>
                                        </p:tgtEl>
                                        <p:attrNameLst>
                                          <p:attrName>ppt_y</p:attrName>
                                        </p:attrNameLst>
                                      </p:cBhvr>
                                      <p:tavLst>
                                        <p:tav tm="0" fmla="#ppt_y-sin(pi*$)/27">
                                          <p:val>
                                            <p:fltVal val="0"/>
                                          </p:val>
                                        </p:tav>
                                        <p:tav tm="100000">
                                          <p:val>
                                            <p:fltVal val="1"/>
                                          </p:val>
                                        </p:tav>
                                      </p:tavLst>
                                    </p:anim>
                                    <p:anim calcmode="lin" valueType="num">
                                      <p:cBhvr>
                                        <p:cTn id="25" dur="164" tmFilter="0, 0; 0.125,0.2665; 0.25,0.4; 0.375,0.465; 0.5,0.5;  0.625,0.535; 0.75,0.6; 0.875,0.7335; 1,1">
                                          <p:stCondLst>
                                            <p:cond delay="1656"/>
                                          </p:stCondLst>
                                        </p:cTn>
                                        <p:tgtEl>
                                          <p:spTgt spid="2054"/>
                                        </p:tgtEl>
                                        <p:attrNameLst>
                                          <p:attrName>ppt_y</p:attrName>
                                        </p:attrNameLst>
                                      </p:cBhvr>
                                      <p:tavLst>
                                        <p:tav tm="0" fmla="#ppt_y-sin(pi*$)/81">
                                          <p:val>
                                            <p:fltVal val="0"/>
                                          </p:val>
                                        </p:tav>
                                        <p:tav tm="100000">
                                          <p:val>
                                            <p:fltVal val="1"/>
                                          </p:val>
                                        </p:tav>
                                      </p:tavLst>
                                    </p:anim>
                                    <p:animScale>
                                      <p:cBhvr>
                                        <p:cTn id="26" dur="26">
                                          <p:stCondLst>
                                            <p:cond delay="650"/>
                                          </p:stCondLst>
                                        </p:cTn>
                                        <p:tgtEl>
                                          <p:spTgt spid="2054"/>
                                        </p:tgtEl>
                                      </p:cBhvr>
                                      <p:to x="100000" y="60000"/>
                                    </p:animScale>
                                    <p:animScale>
                                      <p:cBhvr>
                                        <p:cTn id="27" dur="166" decel="50000">
                                          <p:stCondLst>
                                            <p:cond delay="676"/>
                                          </p:stCondLst>
                                        </p:cTn>
                                        <p:tgtEl>
                                          <p:spTgt spid="2054"/>
                                        </p:tgtEl>
                                      </p:cBhvr>
                                      <p:to x="100000" y="100000"/>
                                    </p:animScale>
                                    <p:animScale>
                                      <p:cBhvr>
                                        <p:cTn id="28" dur="26">
                                          <p:stCondLst>
                                            <p:cond delay="1312"/>
                                          </p:stCondLst>
                                        </p:cTn>
                                        <p:tgtEl>
                                          <p:spTgt spid="2054"/>
                                        </p:tgtEl>
                                      </p:cBhvr>
                                      <p:to x="100000" y="80000"/>
                                    </p:animScale>
                                    <p:animScale>
                                      <p:cBhvr>
                                        <p:cTn id="29" dur="166" decel="50000">
                                          <p:stCondLst>
                                            <p:cond delay="1338"/>
                                          </p:stCondLst>
                                        </p:cTn>
                                        <p:tgtEl>
                                          <p:spTgt spid="2054"/>
                                        </p:tgtEl>
                                      </p:cBhvr>
                                      <p:to x="100000" y="100000"/>
                                    </p:animScale>
                                    <p:animScale>
                                      <p:cBhvr>
                                        <p:cTn id="30" dur="26">
                                          <p:stCondLst>
                                            <p:cond delay="1642"/>
                                          </p:stCondLst>
                                        </p:cTn>
                                        <p:tgtEl>
                                          <p:spTgt spid="2054"/>
                                        </p:tgtEl>
                                      </p:cBhvr>
                                      <p:to x="100000" y="90000"/>
                                    </p:animScale>
                                    <p:animScale>
                                      <p:cBhvr>
                                        <p:cTn id="31" dur="166" decel="50000">
                                          <p:stCondLst>
                                            <p:cond delay="1668"/>
                                          </p:stCondLst>
                                        </p:cTn>
                                        <p:tgtEl>
                                          <p:spTgt spid="2054"/>
                                        </p:tgtEl>
                                      </p:cBhvr>
                                      <p:to x="100000" y="100000"/>
                                    </p:animScale>
                                    <p:animScale>
                                      <p:cBhvr>
                                        <p:cTn id="32" dur="26">
                                          <p:stCondLst>
                                            <p:cond delay="1808"/>
                                          </p:stCondLst>
                                        </p:cTn>
                                        <p:tgtEl>
                                          <p:spTgt spid="2054"/>
                                        </p:tgtEl>
                                      </p:cBhvr>
                                      <p:to x="100000" y="95000"/>
                                    </p:animScale>
                                    <p:animScale>
                                      <p:cBhvr>
                                        <p:cTn id="33" dur="166" decel="50000">
                                          <p:stCondLst>
                                            <p:cond delay="1834"/>
                                          </p:stCondLst>
                                        </p:cTn>
                                        <p:tgtEl>
                                          <p:spTgt spid="2054"/>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F9CB54-7416-54A4-85C9-C5E2DCEBF8B7}"/>
              </a:ext>
            </a:extLst>
          </p:cNvPr>
          <p:cNvSpPr>
            <a:spLocks noGrp="1"/>
          </p:cNvSpPr>
          <p:nvPr>
            <p:ph type="title"/>
          </p:nvPr>
        </p:nvSpPr>
        <p:spPr/>
        <p:txBody>
          <a:bodyPr>
            <a:normAutofit fontScale="90000"/>
          </a:bodyPr>
          <a:lstStyle/>
          <a:p>
            <a:r>
              <a:rPr lang="en-US" sz="4800" b="1" i="0" dirty="0">
                <a:effectLst/>
                <a:latin typeface="Times New Roman" panose="02020603050405020304" pitchFamily="18" charset="0"/>
                <a:cs typeface="Times New Roman" panose="02020603050405020304" pitchFamily="18" charset="0"/>
              </a:rPr>
              <a:t>Diffusion-Based Image Inpainting</a:t>
            </a:r>
            <a:br>
              <a:rPr lang="en-US" b="1" i="0" dirty="0">
                <a:effectLst/>
                <a:latin typeface="__Source_Sans_Pro_fa6df0"/>
              </a:rPr>
            </a:br>
            <a:endParaRPr lang="en-US" dirty="0"/>
          </a:p>
        </p:txBody>
      </p:sp>
      <p:sp>
        <p:nvSpPr>
          <p:cNvPr id="4" name="Rectangle: Rounded Corners 3">
            <a:extLst>
              <a:ext uri="{FF2B5EF4-FFF2-40B4-BE49-F238E27FC236}">
                <a16:creationId xmlns:a16="http://schemas.microsoft.com/office/drawing/2014/main" id="{9EBC3D39-C638-8BE7-4AF0-7D8B7D73DE3D}"/>
              </a:ext>
            </a:extLst>
          </p:cNvPr>
          <p:cNvSpPr/>
          <p:nvPr/>
        </p:nvSpPr>
        <p:spPr>
          <a:xfrm>
            <a:off x="571500" y="1701800"/>
            <a:ext cx="8596668" cy="4470400"/>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i="0" dirty="0">
                <a:solidFill>
                  <a:srgbClr val="FF0000"/>
                </a:solidFill>
                <a:effectLst/>
                <a:latin typeface="Times New Roman" panose="02020603050405020304" pitchFamily="18" charset="0"/>
                <a:cs typeface="Times New Roman" panose="02020603050405020304" pitchFamily="18" charset="0"/>
              </a:rPr>
              <a:t>Diffusion-Based Image Inpainting </a:t>
            </a:r>
            <a:r>
              <a:rPr lang="ru-RU" dirty="0">
                <a:solidFill>
                  <a:srgbClr val="FF0000"/>
                </a:solidFill>
                <a:latin typeface="Times New Roman" panose="02020603050405020304" pitchFamily="18" charset="0"/>
                <a:cs typeface="Times New Roman" panose="02020603050405020304" pitchFamily="18" charset="0"/>
              </a:rPr>
              <a:t>техника се заснова на идејата дека сликата може да се моделира како дводимензионална површина, а пикселите што недостасуваат може да се пополнат со моделирање на дифузијата на површината на сликата со текот на времето.Алгоритмот започнува со дефинирање на парцијална диференцијална равенка која ја моделира дифузијата на површината на сликата. Оваа равенка потоа се решава нумерички за да се пополнат пикселите што недостасуваат на сликата. Алгоритмот може да се прилагоди за да даде приоритет на различни аспекти на сликата, како што се текстура, боја или рабови, и може да се користи за пополнување на области кои недостасуваат од која било големина или сложеност.</a:t>
            </a:r>
            <a:r>
              <a:rPr lang="en-US" dirty="0">
                <a:solidFill>
                  <a:srgbClr val="FF0000"/>
                </a:solidFill>
                <a:latin typeface="Times New Roman" panose="02020603050405020304" pitchFamily="18" charset="0"/>
                <a:cs typeface="Times New Roman" panose="02020603050405020304" pitchFamily="18" charset="0"/>
              </a:rPr>
              <a:t> </a:t>
            </a:r>
            <a:r>
              <a:rPr lang="en-US" b="1" i="0" dirty="0">
                <a:solidFill>
                  <a:srgbClr val="FF0000"/>
                </a:solidFill>
                <a:effectLst/>
                <a:latin typeface="Times New Roman" panose="02020603050405020304" pitchFamily="18" charset="0"/>
                <a:cs typeface="Times New Roman" panose="02020603050405020304" pitchFamily="18" charset="0"/>
              </a:rPr>
              <a:t>Diffusion-Based Image Inpainting </a:t>
            </a:r>
            <a:r>
              <a:rPr lang="ru-RU" dirty="0">
                <a:solidFill>
                  <a:srgbClr val="FF0000"/>
                </a:solidFill>
                <a:latin typeface="Times New Roman" panose="02020603050405020304" pitchFamily="18" charset="0"/>
                <a:cs typeface="Times New Roman" panose="02020603050405020304" pitchFamily="18" charset="0"/>
              </a:rPr>
              <a:t>е особено корисно за пополнување на големи области што недостасуваат на сликата, како што е отстранување на големи предмети од слика или реконструкција на оштетени или деградирани слики, но може да биде пресметковно скапо и бара внимателно подесување за да се постигнат оптимални резултати.</a:t>
            </a:r>
            <a:endParaRPr lang="en-US" dirty="0">
              <a:solidFill>
                <a:srgbClr val="FF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8088054"/>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53" presetClass="entr" presetSubtype="16" fill="hold" grpId="0" nodeType="clickEffect">
                                  <p:stCondLst>
                                    <p:cond delay="0"/>
                                  </p:stCondLst>
                                  <p:childTnLst>
                                    <p:set>
                                      <p:cBhvr>
                                        <p:cTn id="13" dur="1" fill="hold">
                                          <p:stCondLst>
                                            <p:cond delay="0"/>
                                          </p:stCondLst>
                                        </p:cTn>
                                        <p:tgtEl>
                                          <p:spTgt spid="4"/>
                                        </p:tgtEl>
                                        <p:attrNameLst>
                                          <p:attrName>style.visibility</p:attrName>
                                        </p:attrNameLst>
                                      </p:cBhvr>
                                      <p:to>
                                        <p:strVal val="visible"/>
                                      </p:to>
                                    </p:set>
                                    <p:anim calcmode="lin" valueType="num">
                                      <p:cBhvr>
                                        <p:cTn id="14" dur="500" fill="hold"/>
                                        <p:tgtEl>
                                          <p:spTgt spid="4"/>
                                        </p:tgtEl>
                                        <p:attrNameLst>
                                          <p:attrName>ppt_w</p:attrName>
                                        </p:attrNameLst>
                                      </p:cBhvr>
                                      <p:tavLst>
                                        <p:tav tm="0">
                                          <p:val>
                                            <p:fltVal val="0"/>
                                          </p:val>
                                        </p:tav>
                                        <p:tav tm="100000">
                                          <p:val>
                                            <p:strVal val="#ppt_w"/>
                                          </p:val>
                                        </p:tav>
                                      </p:tavLst>
                                    </p:anim>
                                    <p:anim calcmode="lin" valueType="num">
                                      <p:cBhvr>
                                        <p:cTn id="15" dur="500" fill="hold"/>
                                        <p:tgtEl>
                                          <p:spTgt spid="4"/>
                                        </p:tgtEl>
                                        <p:attrNameLst>
                                          <p:attrName>ppt_h</p:attrName>
                                        </p:attrNameLst>
                                      </p:cBhvr>
                                      <p:tavLst>
                                        <p:tav tm="0">
                                          <p:val>
                                            <p:fltVal val="0"/>
                                          </p:val>
                                        </p:tav>
                                        <p:tav tm="100000">
                                          <p:val>
                                            <p:strVal val="#ppt_h"/>
                                          </p:val>
                                        </p:tav>
                                      </p:tavLst>
                                    </p:anim>
                                    <p:animEffect transition="in" filter="fade">
                                      <p:cBhvr>
                                        <p:cTn id="1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4 : Diffusion-based inpainting example ...">
            <a:extLst>
              <a:ext uri="{FF2B5EF4-FFF2-40B4-BE49-F238E27FC236}">
                <a16:creationId xmlns:a16="http://schemas.microsoft.com/office/drawing/2014/main" id="{26664F3B-72CE-FEC8-4B0B-FCCD14A2AC8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8001" y="600075"/>
            <a:ext cx="5221788" cy="2209800"/>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Reference-based Painterly Inpainting via Diffusion: Crossing the Wild  Reference Domain Gap">
            <a:extLst>
              <a:ext uri="{FF2B5EF4-FFF2-40B4-BE49-F238E27FC236}">
                <a16:creationId xmlns:a16="http://schemas.microsoft.com/office/drawing/2014/main" id="{918746F3-ABFE-BD8A-A5B5-E174569F09E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308895" y="3362325"/>
            <a:ext cx="5481636" cy="237027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0502550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animEffect transition="in" filter="fade">
                                      <p:cBhvr>
                                        <p:cTn id="7" dur="1000"/>
                                        <p:tgtEl>
                                          <p:spTgt spid="3074"/>
                                        </p:tgtEl>
                                      </p:cBhvr>
                                    </p:animEffect>
                                    <p:anim calcmode="lin" valueType="num">
                                      <p:cBhvr>
                                        <p:cTn id="8" dur="1000" fill="hold"/>
                                        <p:tgtEl>
                                          <p:spTgt spid="3074"/>
                                        </p:tgtEl>
                                        <p:attrNameLst>
                                          <p:attrName>ppt_x</p:attrName>
                                        </p:attrNameLst>
                                      </p:cBhvr>
                                      <p:tavLst>
                                        <p:tav tm="0">
                                          <p:val>
                                            <p:strVal val="#ppt_x"/>
                                          </p:val>
                                        </p:tav>
                                        <p:tav tm="100000">
                                          <p:val>
                                            <p:strVal val="#ppt_x"/>
                                          </p:val>
                                        </p:tav>
                                      </p:tavLst>
                                    </p:anim>
                                    <p:anim calcmode="lin" valueType="num">
                                      <p:cBhvr>
                                        <p:cTn id="9" dur="1000" fill="hold"/>
                                        <p:tgtEl>
                                          <p:spTgt spid="307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076"/>
                                        </p:tgtEl>
                                        <p:attrNameLst>
                                          <p:attrName>style.visibility</p:attrName>
                                        </p:attrNameLst>
                                      </p:cBhvr>
                                      <p:to>
                                        <p:strVal val="visible"/>
                                      </p:to>
                                    </p:set>
                                    <p:animEffect transition="in" filter="fade">
                                      <p:cBhvr>
                                        <p:cTn id="14" dur="1000"/>
                                        <p:tgtEl>
                                          <p:spTgt spid="3076"/>
                                        </p:tgtEl>
                                      </p:cBhvr>
                                    </p:animEffect>
                                    <p:anim calcmode="lin" valueType="num">
                                      <p:cBhvr>
                                        <p:cTn id="15" dur="1000" fill="hold"/>
                                        <p:tgtEl>
                                          <p:spTgt spid="3076"/>
                                        </p:tgtEl>
                                        <p:attrNameLst>
                                          <p:attrName>ppt_x</p:attrName>
                                        </p:attrNameLst>
                                      </p:cBhvr>
                                      <p:tavLst>
                                        <p:tav tm="0">
                                          <p:val>
                                            <p:strVal val="#ppt_x"/>
                                          </p:val>
                                        </p:tav>
                                        <p:tav tm="100000">
                                          <p:val>
                                            <p:strVal val="#ppt_x"/>
                                          </p:val>
                                        </p:tav>
                                      </p:tavLst>
                                    </p:anim>
                                    <p:anim calcmode="lin" valueType="num">
                                      <p:cBhvr>
                                        <p:cTn id="16" dur="1000" fill="hold"/>
                                        <p:tgtEl>
                                          <p:spTgt spid="307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EA0A39-94A6-7075-CC35-8C6A99873FC0}"/>
              </a:ext>
            </a:extLst>
          </p:cNvPr>
          <p:cNvSpPr>
            <a:spLocks noGrp="1"/>
          </p:cNvSpPr>
          <p:nvPr>
            <p:ph type="title"/>
          </p:nvPr>
        </p:nvSpPr>
        <p:spPr/>
        <p:txBody>
          <a:bodyPr/>
          <a:lstStyle/>
          <a:p>
            <a:r>
              <a:rPr lang="en-US" sz="4400" b="1" i="0" dirty="0">
                <a:effectLst/>
                <a:latin typeface="Times New Roman" panose="02020603050405020304" pitchFamily="18" charset="0"/>
                <a:cs typeface="Times New Roman" panose="02020603050405020304" pitchFamily="18" charset="0"/>
              </a:rPr>
              <a:t>PDE Based Image Inpainting</a:t>
            </a:r>
            <a:br>
              <a:rPr lang="en-US" b="1" i="0" dirty="0">
                <a:effectLst/>
                <a:latin typeface="__Source_Sans_Pro_fa6df0"/>
              </a:rPr>
            </a:br>
            <a:endParaRPr lang="en-US" dirty="0"/>
          </a:p>
        </p:txBody>
      </p:sp>
      <p:sp>
        <p:nvSpPr>
          <p:cNvPr id="4" name="Rectangle: Rounded Corners 3">
            <a:extLst>
              <a:ext uri="{FF2B5EF4-FFF2-40B4-BE49-F238E27FC236}">
                <a16:creationId xmlns:a16="http://schemas.microsoft.com/office/drawing/2014/main" id="{6E0C84DB-9DB5-7431-8935-531A4FD91211}"/>
              </a:ext>
            </a:extLst>
          </p:cNvPr>
          <p:cNvSpPr/>
          <p:nvPr/>
        </p:nvSpPr>
        <p:spPr>
          <a:xfrm>
            <a:off x="1123950" y="1828800"/>
            <a:ext cx="6419850" cy="4219575"/>
          </a:xfrm>
          <a:prstGeom prst="round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800" b="1" i="0" dirty="0">
                <a:solidFill>
                  <a:srgbClr val="FF0000"/>
                </a:solidFill>
                <a:effectLst/>
                <a:latin typeface="Times New Roman" panose="02020603050405020304" pitchFamily="18" charset="0"/>
                <a:cs typeface="Times New Roman" panose="02020603050405020304" pitchFamily="18" charset="0"/>
              </a:rPr>
              <a:t>PDE Based Image Inpainting</a:t>
            </a:r>
            <a:br>
              <a:rPr lang="en-US" b="1" i="0" dirty="0">
                <a:solidFill>
                  <a:srgbClr val="FF0000"/>
                </a:solidFill>
                <a:effectLst/>
                <a:latin typeface="Times New Roman" panose="02020603050405020304" pitchFamily="18" charset="0"/>
                <a:cs typeface="Times New Roman" panose="02020603050405020304" pitchFamily="18" charset="0"/>
              </a:rPr>
            </a:br>
            <a:r>
              <a:rPr lang="ru-RU" dirty="0">
                <a:solidFill>
                  <a:srgbClr val="FF0000"/>
                </a:solidFill>
                <a:latin typeface="Times New Roman" panose="02020603050405020304" pitchFamily="18" charset="0"/>
                <a:cs typeface="Times New Roman" panose="02020603050405020304" pitchFamily="18" charset="0"/>
              </a:rPr>
              <a:t>е варијанта на сликање базирано на дифузија што користи PDE за да ја пропагира мазноста на сликата во областите што недостасуваат.</a:t>
            </a:r>
            <a:r>
              <a:rPr lang="en-US" dirty="0">
                <a:solidFill>
                  <a:srgbClr val="FF0000"/>
                </a:solidFill>
                <a:latin typeface="Times New Roman" panose="02020603050405020304" pitchFamily="18" charset="0"/>
                <a:cs typeface="Times New Roman" panose="02020603050405020304" pitchFamily="18" charset="0"/>
              </a:rPr>
              <a:t> </a:t>
            </a:r>
            <a:r>
              <a:rPr lang="ru-RU" dirty="0">
                <a:solidFill>
                  <a:srgbClr val="FF0000"/>
                </a:solidFill>
                <a:latin typeface="Times New Roman" panose="02020603050405020304" pitchFamily="18" charset="0"/>
                <a:cs typeface="Times New Roman" panose="02020603050405020304" pitchFamily="18" charset="0"/>
              </a:rPr>
              <a:t>Алгоритмот вклучува термин кој ја моделира мазноста на сликата и термин кој ја моделира верноста на податоците или сличноста помеѓу сликата и нејзината околина. Алгоритмот може да се користи за пополнување на области кои недостасуваат од која било големина или сложеност и може да се намести за да се даде приоритет на различни аспекти на сликата. Тој е особено корисен за пополнување на големи области што недостасуваат на сликата, но може да биде пресметковно скапо и може да бара внимателно подесување за да се постигнат оптимални резултати.</a:t>
            </a:r>
            <a:endParaRPr lang="en-US" dirty="0">
              <a:solidFill>
                <a:srgbClr val="FF0000"/>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9354589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racture"/>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4">
                                            <p:txEl>
                                              <p:pRg st="0" end="0"/>
                                            </p:txEl>
                                          </p:spTgt>
                                        </p:tgtEl>
                                        <p:attrNameLst>
                                          <p:attrName>style.visibility</p:attrName>
                                        </p:attrNameLst>
                                      </p:cBhvr>
                                      <p:to>
                                        <p:strVal val="visible"/>
                                      </p:to>
                                    </p:set>
                                    <p:anim calcmode="lin" valueType="num">
                                      <p:cBhvr additive="base">
                                        <p:cTn id="13"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4">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F496CB"/>
      </a:accent1>
      <a:accent2>
        <a:srgbClr val="BC356F"/>
      </a:accent2>
      <a:accent3>
        <a:srgbClr val="E65331"/>
      </a:accent3>
      <a:accent4>
        <a:srgbClr val="F27E19"/>
      </a:accent4>
      <a:accent5>
        <a:srgbClr val="F2AC19"/>
      </a:accent5>
      <a:accent6>
        <a:srgbClr val="BC80E0"/>
      </a:accent6>
      <a:hlink>
        <a:srgbClr val="EF5285"/>
      </a:hlink>
      <a:folHlink>
        <a:srgbClr val="F77F90"/>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23659B44-6E34-4CE8-8F0D-387DA7996826}"/>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3CC670F-05B9-4BB7-BA2C-0DE5B5C1E5D3}">
  <ds:schemaRefs>
    <ds:schemaRef ds:uri="http://schemas.microsoft.com/sharepoint/v3/contenttype/forms"/>
  </ds:schemaRefs>
</ds:datastoreItem>
</file>

<file path=customXml/itemProps2.xml><?xml version="1.0" encoding="utf-8"?>
<ds:datastoreItem xmlns:ds="http://schemas.openxmlformats.org/officeDocument/2006/customXml" ds:itemID="{02A3AD49-9331-450C-A2FE-6857A4DB38C6}">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189B453C-F2B2-4ECA-A6ED-7DBEF1B6D38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Facet</Template>
  <TotalTime>110</TotalTime>
  <Words>1542</Words>
  <Application>Microsoft Office PowerPoint</Application>
  <PresentationFormat>Widescreen</PresentationFormat>
  <Paragraphs>45</Paragraphs>
  <Slides>21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__Source_Sans_Pro_fa6df0</vt:lpstr>
      <vt:lpstr>Arial</vt:lpstr>
      <vt:lpstr>Times New Roman</vt:lpstr>
      <vt:lpstr>Trebuchet MS</vt:lpstr>
      <vt:lpstr>Wingdings 3</vt:lpstr>
      <vt:lpstr>Facet</vt:lpstr>
      <vt:lpstr>Image Inpainting in OpenCV</vt:lpstr>
      <vt:lpstr>OpenCV </vt:lpstr>
      <vt:lpstr>Image inpainting</vt:lpstr>
      <vt:lpstr>Видови на Image inpainting</vt:lpstr>
      <vt:lpstr>Exemplar Based Image Inpainting </vt:lpstr>
      <vt:lpstr>PowerPoint Presentation</vt:lpstr>
      <vt:lpstr>Diffusion-Based Image Inpainting </vt:lpstr>
      <vt:lpstr>PowerPoint Presentation</vt:lpstr>
      <vt:lpstr>PDE Based Image Inpainting </vt:lpstr>
      <vt:lpstr>PowerPoint Presentation</vt:lpstr>
      <vt:lpstr>Image Inpainting Techniques in OpenCV </vt:lpstr>
      <vt:lpstr>Navier-Stokes Based Image Inpainting </vt:lpstr>
      <vt:lpstr>Fast Marching-Based Image Inpainting </vt:lpstr>
      <vt:lpstr>Telea's Algorithm Based Image Inpainting </vt:lpstr>
      <vt:lpstr>Алгоритми за сликање слики</vt:lpstr>
      <vt:lpstr>Стандардни алгоритми</vt:lpstr>
      <vt:lpstr>Алгоритмите засновани на машинско учење</vt:lpstr>
      <vt:lpstr>Детално објаснување на функциите за image inpainting во OpenCV</vt:lpstr>
      <vt:lpstr>PowerPoint Presentation</vt:lpstr>
      <vt:lpstr>Image Inpainting</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user</dc:creator>
  <cp:lastModifiedBy>user</cp:lastModifiedBy>
  <cp:revision>2</cp:revision>
  <dcterms:created xsi:type="dcterms:W3CDTF">2024-09-14T20:35:33Z</dcterms:created>
  <dcterms:modified xsi:type="dcterms:W3CDTF">2024-09-15T21:13:34Z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